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8.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8" r:id="rId2"/>
  </p:sldMasterIdLst>
  <p:notesMasterIdLst>
    <p:notesMasterId r:id="rId41"/>
  </p:notesMasterIdLst>
  <p:sldIdLst>
    <p:sldId id="1256" r:id="rId3"/>
    <p:sldId id="256" r:id="rId4"/>
    <p:sldId id="311" r:id="rId5"/>
    <p:sldId id="300" r:id="rId6"/>
    <p:sldId id="320" r:id="rId7"/>
    <p:sldId id="263" r:id="rId8"/>
    <p:sldId id="341" r:id="rId9"/>
    <p:sldId id="340" r:id="rId10"/>
    <p:sldId id="257" r:id="rId11"/>
    <p:sldId id="336" r:id="rId12"/>
    <p:sldId id="270" r:id="rId13"/>
    <p:sldId id="321" r:id="rId14"/>
    <p:sldId id="331" r:id="rId15"/>
    <p:sldId id="327" r:id="rId16"/>
    <p:sldId id="328" r:id="rId17"/>
    <p:sldId id="332" r:id="rId18"/>
    <p:sldId id="333" r:id="rId19"/>
    <p:sldId id="258" r:id="rId20"/>
    <p:sldId id="334" r:id="rId21"/>
    <p:sldId id="259" r:id="rId22"/>
    <p:sldId id="335" r:id="rId23"/>
    <p:sldId id="322" r:id="rId24"/>
    <p:sldId id="337" r:id="rId25"/>
    <p:sldId id="264" r:id="rId26"/>
    <p:sldId id="271" r:id="rId27"/>
    <p:sldId id="272" r:id="rId28"/>
    <p:sldId id="273" r:id="rId29"/>
    <p:sldId id="323" r:id="rId30"/>
    <p:sldId id="274" r:id="rId31"/>
    <p:sldId id="338" r:id="rId32"/>
    <p:sldId id="275" r:id="rId33"/>
    <p:sldId id="339" r:id="rId34"/>
    <p:sldId id="276" r:id="rId35"/>
    <p:sldId id="329" r:id="rId36"/>
    <p:sldId id="261" r:id="rId37"/>
    <p:sldId id="262" r:id="rId38"/>
    <p:sldId id="325" r:id="rId39"/>
    <p:sldId id="277"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981" autoAdjust="0"/>
    <p:restoredTop sz="92109" autoAdjust="0"/>
  </p:normalViewPr>
  <p:slideViewPr>
    <p:cSldViewPr snapToGrid="0">
      <p:cViewPr varScale="1">
        <p:scale>
          <a:sx n="113" d="100"/>
          <a:sy n="113" d="100"/>
        </p:scale>
        <p:origin x="1072"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Search</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Research Question</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Refine 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4929CD3-117A-4621-95ED-D623C00074A9}"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US"/>
        </a:p>
      </dgm:t>
    </dgm:pt>
    <dgm:pt modelId="{F3F52242-6E94-4A81-8FCE-37CF91D2E2EF}">
      <dgm:prSet phldrT="[Text]"/>
      <dgm:spPr/>
      <dgm:t>
        <a:bodyPr/>
        <a:lstStyle/>
        <a:p>
          <a:r>
            <a:rPr lang="en-US" dirty="0"/>
            <a:t>Data Collection</a:t>
          </a:r>
        </a:p>
      </dgm:t>
    </dgm:pt>
    <dgm:pt modelId="{B8951DE2-3771-4D1A-98FB-45F0856F3651}" type="sibTrans" cxnId="{0E718C35-561B-44F2-837F-5669B75B60AA}">
      <dgm:prSet/>
      <dgm:spPr/>
      <dgm:t>
        <a:bodyPr/>
        <a:lstStyle/>
        <a:p>
          <a:endParaRPr lang="en-US"/>
        </a:p>
      </dgm:t>
    </dgm:pt>
    <dgm:pt modelId="{CA25539E-10CD-4C19-8958-9E7141C21FF0}" type="parTrans" cxnId="{0E718C35-561B-44F2-837F-5669B75B60AA}">
      <dgm:prSet/>
      <dgm:spPr/>
      <dgm:t>
        <a:bodyPr/>
        <a:lstStyle/>
        <a:p>
          <a:endParaRPr lang="en-US"/>
        </a:p>
      </dgm:t>
    </dgm:pt>
    <dgm:pt modelId="{BFED0F75-5BF2-4AC1-BE18-0E945D874291}">
      <dgm:prSet phldrT="[Text]"/>
      <dgm:spPr/>
      <dgm:t>
        <a:bodyPr/>
        <a:lstStyle/>
        <a:p>
          <a:r>
            <a:rPr lang="en-US" dirty="0"/>
            <a:t>Study Design </a:t>
          </a:r>
        </a:p>
      </dgm:t>
    </dgm:pt>
    <dgm:pt modelId="{968327CF-2083-47A5-A0E4-31DF1A06C464}" type="sibTrans" cxnId="{61DED179-BB9E-40BA-906D-5E9C032B6B2F}">
      <dgm:prSet/>
      <dgm:spPr/>
      <dgm:t>
        <a:bodyPr/>
        <a:lstStyle/>
        <a:p>
          <a:endParaRPr lang="en-US"/>
        </a:p>
      </dgm:t>
    </dgm:pt>
    <dgm:pt modelId="{7DBA79E0-7EE2-4E2D-A4D8-B5058B6AEE35}" type="parTrans" cxnId="{61DED179-BB9E-40BA-906D-5E9C032B6B2F}">
      <dgm:prSet/>
      <dgm:spPr/>
      <dgm:t>
        <a:bodyPr/>
        <a:lstStyle/>
        <a:p>
          <a:endParaRPr lang="en-US"/>
        </a:p>
      </dgm:t>
    </dgm:pt>
    <dgm:pt modelId="{D4F84C40-6F4E-4B7E-89A6-7BC3426A344A}">
      <dgm:prSet phldrT="[Text]"/>
      <dgm:spPr/>
      <dgm:t>
        <a:bodyPr/>
        <a:lstStyle/>
        <a:p>
          <a:r>
            <a:rPr lang="en-US" dirty="0"/>
            <a:t>Literature &amp; Theory</a:t>
          </a:r>
        </a:p>
      </dgm:t>
    </dgm:pt>
    <dgm:pt modelId="{7732486D-2B02-46FE-9335-62E769C6D6DE}" type="sibTrans" cxnId="{A0CE5D81-562B-4CB6-8355-E061048852AE}">
      <dgm:prSet/>
      <dgm:spPr/>
      <dgm:t>
        <a:bodyPr/>
        <a:lstStyle/>
        <a:p>
          <a:endParaRPr lang="en-US"/>
        </a:p>
      </dgm:t>
    </dgm:pt>
    <dgm:pt modelId="{6B1C5F72-4793-4215-8804-A83A275EFE0C}" type="parTrans" cxnId="{A0CE5D81-562B-4CB6-8355-E061048852AE}">
      <dgm:prSet/>
      <dgm:spPr/>
      <dgm:t>
        <a:bodyPr/>
        <a:lstStyle/>
        <a:p>
          <a:endParaRPr lang="en-US"/>
        </a:p>
      </dgm:t>
    </dgm:pt>
    <dgm:pt modelId="{B313FC69-70E1-4F84-8BC9-3651ECB987E6}">
      <dgm:prSet phldrT="[Text]"/>
      <dgm:spPr/>
      <dgm:t>
        <a:bodyPr/>
        <a:lstStyle/>
        <a:p>
          <a:r>
            <a:rPr lang="en-US" dirty="0"/>
            <a:t>Topic</a:t>
          </a:r>
        </a:p>
      </dgm:t>
    </dgm:pt>
    <dgm:pt modelId="{55716F64-619C-44DF-986F-0385D2FBE757}" type="sibTrans" cxnId="{C9B0DD21-E25B-4531-B616-B24C691E9DBC}">
      <dgm:prSet/>
      <dgm:spPr/>
      <dgm:t>
        <a:bodyPr/>
        <a:lstStyle/>
        <a:p>
          <a:endParaRPr lang="en-US"/>
        </a:p>
      </dgm:t>
    </dgm:pt>
    <dgm:pt modelId="{BF8AF0E1-79F3-48FF-99F0-C9B1EF03E9F4}" type="parTrans" cxnId="{C9B0DD21-E25B-4531-B616-B24C691E9DBC}">
      <dgm:prSet/>
      <dgm:spPr/>
      <dgm:t>
        <a:bodyPr/>
        <a:lstStyle/>
        <a:p>
          <a:endParaRPr lang="en-US"/>
        </a:p>
      </dgm:t>
    </dgm:pt>
    <dgm:pt modelId="{BC6A1FF1-0FD3-479E-B00A-B46B21C45ADC}">
      <dgm:prSet phldrT="[Text]"/>
      <dgm:spPr/>
      <dgm:t>
        <a:bodyPr/>
        <a:lstStyle/>
        <a:p>
          <a:r>
            <a:rPr lang="en-US" dirty="0"/>
            <a:t>Analyze Data</a:t>
          </a:r>
        </a:p>
      </dgm:t>
    </dgm:pt>
    <dgm:pt modelId="{C9F63C34-FFC6-4778-8A3F-C8D6ABE65B66}" type="parTrans" cxnId="{DA551058-C412-4323-8896-F2501AD791A7}">
      <dgm:prSet/>
      <dgm:spPr/>
      <dgm:t>
        <a:bodyPr/>
        <a:lstStyle/>
        <a:p>
          <a:endParaRPr lang="en-US"/>
        </a:p>
      </dgm:t>
    </dgm:pt>
    <dgm:pt modelId="{E461B33D-589D-45A1-BEF7-56CDDC28AD12}" type="sibTrans" cxnId="{DA551058-C412-4323-8896-F2501AD791A7}">
      <dgm:prSet/>
      <dgm:spPr/>
      <dgm:t>
        <a:bodyPr/>
        <a:lstStyle/>
        <a:p>
          <a:endParaRPr lang="en-US"/>
        </a:p>
      </dgm:t>
    </dgm:pt>
    <dgm:pt modelId="{9995728F-87E6-44B1-AB0E-84EB62DA5766}">
      <dgm:prSet phldrT="[Text]"/>
      <dgm:spPr/>
      <dgm:t>
        <a:bodyPr/>
        <a:lstStyle/>
        <a:p>
          <a:r>
            <a:rPr lang="en-US" dirty="0"/>
            <a:t>Write-up Results</a:t>
          </a:r>
        </a:p>
      </dgm:t>
    </dgm:pt>
    <dgm:pt modelId="{F0B1B2FB-5CD9-4E33-A07E-3AE32927B30A}" type="parTrans" cxnId="{4528E1BC-F4BD-4498-B335-EEAF7A2EF414}">
      <dgm:prSet/>
      <dgm:spPr/>
      <dgm:t>
        <a:bodyPr/>
        <a:lstStyle/>
        <a:p>
          <a:endParaRPr lang="en-US"/>
        </a:p>
      </dgm:t>
    </dgm:pt>
    <dgm:pt modelId="{5588315D-00CE-445E-8AA1-79481BF25556}" type="sibTrans" cxnId="{4528E1BC-F4BD-4498-B335-EEAF7A2EF414}">
      <dgm:prSet/>
      <dgm:spPr/>
      <dgm:t>
        <a:bodyPr/>
        <a:lstStyle/>
        <a:p>
          <a:endParaRPr lang="en-US"/>
        </a:p>
      </dgm:t>
    </dgm:pt>
    <dgm:pt modelId="{AA0381F4-90CF-4A21-9C9B-777619C0B304}">
      <dgm:prSet phldrT="[Text]"/>
      <dgm:spPr/>
      <dgm:t>
        <a:bodyPr/>
        <a:lstStyle/>
        <a:p>
          <a:r>
            <a:rPr lang="en-US" dirty="0"/>
            <a:t>Disseminate</a:t>
          </a:r>
        </a:p>
      </dgm:t>
    </dgm:pt>
    <dgm:pt modelId="{FE7B40C2-3F62-46EA-BB49-4173F1CC4998}" type="parTrans" cxnId="{024AFEFB-C3ED-46CF-A6B3-00EDCDF6BD80}">
      <dgm:prSet/>
      <dgm:spPr/>
      <dgm:t>
        <a:bodyPr/>
        <a:lstStyle/>
        <a:p>
          <a:endParaRPr lang="en-US"/>
        </a:p>
      </dgm:t>
    </dgm:pt>
    <dgm:pt modelId="{8937F4EC-29A9-4A34-AFDC-9BC95F551E41}" type="sibTrans" cxnId="{024AFEFB-C3ED-46CF-A6B3-00EDCDF6BD80}">
      <dgm:prSet/>
      <dgm:spPr/>
      <dgm:t>
        <a:bodyPr/>
        <a:lstStyle/>
        <a:p>
          <a:endParaRPr lang="en-US"/>
        </a:p>
      </dgm:t>
    </dgm:pt>
    <dgm:pt modelId="{2279D404-2252-42E3-92C2-9470FB21A277}">
      <dgm:prSet phldrT="[Text]"/>
      <dgm:spPr/>
      <dgm:t>
        <a:bodyPr/>
        <a:lstStyle/>
        <a:p>
          <a:r>
            <a:rPr lang="en-US" dirty="0"/>
            <a:t>RQ &amp; Hypothesis</a:t>
          </a:r>
        </a:p>
      </dgm:t>
    </dgm:pt>
    <dgm:pt modelId="{0BFA4F4A-9E5A-49A7-B8A1-F85731CF69C2}" type="parTrans" cxnId="{9F09BDB6-2611-440C-B500-F4AF3E364E71}">
      <dgm:prSet/>
      <dgm:spPr/>
      <dgm:t>
        <a:bodyPr/>
        <a:lstStyle/>
        <a:p>
          <a:endParaRPr lang="en-US"/>
        </a:p>
      </dgm:t>
    </dgm:pt>
    <dgm:pt modelId="{A3239DC4-0B37-42BF-B5E3-173600F3493A}" type="sibTrans" cxnId="{9F09BDB6-2611-440C-B500-F4AF3E364E71}">
      <dgm:prSet/>
      <dgm:spPr/>
      <dgm:t>
        <a:bodyPr/>
        <a:lstStyle/>
        <a:p>
          <a:endParaRPr lang="en-US"/>
        </a:p>
      </dgm:t>
    </dgm:pt>
    <dgm:pt modelId="{37C4D124-9C42-4C59-962A-C7B8B8700F2D}" type="pres">
      <dgm:prSet presAssocID="{94929CD3-117A-4621-95ED-D623C00074A9}" presName="Name0" presStyleCnt="0">
        <dgm:presLayoutVars>
          <dgm:dir/>
          <dgm:resizeHandles val="exact"/>
        </dgm:presLayoutVars>
      </dgm:prSet>
      <dgm:spPr/>
    </dgm:pt>
    <dgm:pt modelId="{B389AAF7-11B4-4A1A-87AE-2D1636C85859}" type="pres">
      <dgm:prSet presAssocID="{94929CD3-117A-4621-95ED-D623C00074A9}" presName="cycle" presStyleCnt="0"/>
      <dgm:spPr/>
    </dgm:pt>
    <dgm:pt modelId="{F681C122-0E7D-4BD6-898A-D0281D03BBFE}" type="pres">
      <dgm:prSet presAssocID="{B313FC69-70E1-4F84-8BC9-3651ECB987E6}" presName="nodeFirstNode" presStyleLbl="node1" presStyleIdx="0" presStyleCnt="8">
        <dgm:presLayoutVars>
          <dgm:bulletEnabled val="1"/>
        </dgm:presLayoutVars>
      </dgm:prSet>
      <dgm:spPr/>
    </dgm:pt>
    <dgm:pt modelId="{6645C385-535B-4FB9-9259-45C326049CCD}" type="pres">
      <dgm:prSet presAssocID="{55716F64-619C-44DF-986F-0385D2FBE757}" presName="sibTransFirstNode" presStyleLbl="bgShp" presStyleIdx="0" presStyleCnt="1"/>
      <dgm:spPr/>
    </dgm:pt>
    <dgm:pt modelId="{A5C11481-884E-43EF-874E-CDAC6B77DE1C}" type="pres">
      <dgm:prSet presAssocID="{D4F84C40-6F4E-4B7E-89A6-7BC3426A344A}" presName="nodeFollowingNodes" presStyleLbl="node1" presStyleIdx="1" presStyleCnt="8">
        <dgm:presLayoutVars>
          <dgm:bulletEnabled val="1"/>
        </dgm:presLayoutVars>
      </dgm:prSet>
      <dgm:spPr/>
    </dgm:pt>
    <dgm:pt modelId="{B61047B0-DD3B-4177-A8E8-6CB452A92760}" type="pres">
      <dgm:prSet presAssocID="{2279D404-2252-42E3-92C2-9470FB21A277}" presName="nodeFollowingNodes" presStyleLbl="node1" presStyleIdx="2" presStyleCnt="8">
        <dgm:presLayoutVars>
          <dgm:bulletEnabled val="1"/>
        </dgm:presLayoutVars>
      </dgm:prSet>
      <dgm:spPr/>
    </dgm:pt>
    <dgm:pt modelId="{B53547AF-4BF2-43C5-9A0F-E2D79F50AA4E}" type="pres">
      <dgm:prSet presAssocID="{BFED0F75-5BF2-4AC1-BE18-0E945D874291}" presName="nodeFollowingNodes" presStyleLbl="node1" presStyleIdx="3" presStyleCnt="8">
        <dgm:presLayoutVars>
          <dgm:bulletEnabled val="1"/>
        </dgm:presLayoutVars>
      </dgm:prSet>
      <dgm:spPr/>
    </dgm:pt>
    <dgm:pt modelId="{C1E2E13A-C48A-4EB6-B638-ADEC792329CC}" type="pres">
      <dgm:prSet presAssocID="{F3F52242-6E94-4A81-8FCE-37CF91D2E2EF}" presName="nodeFollowingNodes" presStyleLbl="node1" presStyleIdx="4" presStyleCnt="8">
        <dgm:presLayoutVars>
          <dgm:bulletEnabled val="1"/>
        </dgm:presLayoutVars>
      </dgm:prSet>
      <dgm:spPr/>
    </dgm:pt>
    <dgm:pt modelId="{BC9459A8-89D7-4AAD-B380-95FD90518F37}" type="pres">
      <dgm:prSet presAssocID="{BC6A1FF1-0FD3-479E-B00A-B46B21C45ADC}" presName="nodeFollowingNodes" presStyleLbl="node1" presStyleIdx="5" presStyleCnt="8">
        <dgm:presLayoutVars>
          <dgm:bulletEnabled val="1"/>
        </dgm:presLayoutVars>
      </dgm:prSet>
      <dgm:spPr/>
    </dgm:pt>
    <dgm:pt modelId="{1AF8342D-1F43-400F-91E3-B821A1A39E21}" type="pres">
      <dgm:prSet presAssocID="{9995728F-87E6-44B1-AB0E-84EB62DA5766}" presName="nodeFollowingNodes" presStyleLbl="node1" presStyleIdx="6" presStyleCnt="8">
        <dgm:presLayoutVars>
          <dgm:bulletEnabled val="1"/>
        </dgm:presLayoutVars>
      </dgm:prSet>
      <dgm:spPr/>
    </dgm:pt>
    <dgm:pt modelId="{505F6654-AB56-4539-B916-B857FE606355}" type="pres">
      <dgm:prSet presAssocID="{AA0381F4-90CF-4A21-9C9B-777619C0B304}" presName="nodeFollowingNodes" presStyleLbl="node1" presStyleIdx="7" presStyleCnt="8">
        <dgm:presLayoutVars>
          <dgm:bulletEnabled val="1"/>
        </dgm:presLayoutVars>
      </dgm:prSet>
      <dgm:spPr/>
    </dgm:pt>
  </dgm:ptLst>
  <dgm:cxnLst>
    <dgm:cxn modelId="{0BEE8D07-8BCA-4F4C-A528-F5775ADE4570}" type="presOf" srcId="{BFED0F75-5BF2-4AC1-BE18-0E945D874291}" destId="{B53547AF-4BF2-43C5-9A0F-E2D79F50AA4E}" srcOrd="0" destOrd="0" presId="urn:microsoft.com/office/officeart/2005/8/layout/cycle3"/>
    <dgm:cxn modelId="{4FC69921-3949-4504-B1F9-4466D78FFE18}" type="presOf" srcId="{55716F64-619C-44DF-986F-0385D2FBE757}" destId="{6645C385-535B-4FB9-9259-45C326049CCD}" srcOrd="0" destOrd="0" presId="urn:microsoft.com/office/officeart/2005/8/layout/cycle3"/>
    <dgm:cxn modelId="{C9B0DD21-E25B-4531-B616-B24C691E9DBC}" srcId="{94929CD3-117A-4621-95ED-D623C00074A9}" destId="{B313FC69-70E1-4F84-8BC9-3651ECB987E6}" srcOrd="0" destOrd="0" parTransId="{BF8AF0E1-79F3-48FF-99F0-C9B1EF03E9F4}" sibTransId="{55716F64-619C-44DF-986F-0385D2FBE757}"/>
    <dgm:cxn modelId="{0E718C35-561B-44F2-837F-5669B75B60AA}" srcId="{94929CD3-117A-4621-95ED-D623C00074A9}" destId="{F3F52242-6E94-4A81-8FCE-37CF91D2E2EF}" srcOrd="4" destOrd="0" parTransId="{CA25539E-10CD-4C19-8958-9E7141C21FF0}" sibTransId="{B8951DE2-3771-4D1A-98FB-45F0856F3651}"/>
    <dgm:cxn modelId="{54966039-0734-49D7-8517-462430D25E8F}" type="presOf" srcId="{B313FC69-70E1-4F84-8BC9-3651ECB987E6}" destId="{F681C122-0E7D-4BD6-898A-D0281D03BBFE}" srcOrd="0" destOrd="0" presId="urn:microsoft.com/office/officeart/2005/8/layout/cycle3"/>
    <dgm:cxn modelId="{B9718F48-B3C9-4BB6-9DB8-7C564546515B}" type="presOf" srcId="{D4F84C40-6F4E-4B7E-89A6-7BC3426A344A}" destId="{A5C11481-884E-43EF-874E-CDAC6B77DE1C}" srcOrd="0" destOrd="0" presId="urn:microsoft.com/office/officeart/2005/8/layout/cycle3"/>
    <dgm:cxn modelId="{DA551058-C412-4323-8896-F2501AD791A7}" srcId="{94929CD3-117A-4621-95ED-D623C00074A9}" destId="{BC6A1FF1-0FD3-479E-B00A-B46B21C45ADC}" srcOrd="5" destOrd="0" parTransId="{C9F63C34-FFC6-4778-8A3F-C8D6ABE65B66}" sibTransId="{E461B33D-589D-45A1-BEF7-56CDDC28AD12}"/>
    <dgm:cxn modelId="{4398486A-C744-4E1F-8A26-9BA7C69FAE2F}" type="presOf" srcId="{2279D404-2252-42E3-92C2-9470FB21A277}" destId="{B61047B0-DD3B-4177-A8E8-6CB452A92760}" srcOrd="0" destOrd="0" presId="urn:microsoft.com/office/officeart/2005/8/layout/cycle3"/>
    <dgm:cxn modelId="{A2B1A470-8006-4F90-9C5C-537056B034D7}" type="presOf" srcId="{F3F52242-6E94-4A81-8FCE-37CF91D2E2EF}" destId="{C1E2E13A-C48A-4EB6-B638-ADEC792329CC}" srcOrd="0" destOrd="0" presId="urn:microsoft.com/office/officeart/2005/8/layout/cycle3"/>
    <dgm:cxn modelId="{61DED179-BB9E-40BA-906D-5E9C032B6B2F}" srcId="{94929CD3-117A-4621-95ED-D623C00074A9}" destId="{BFED0F75-5BF2-4AC1-BE18-0E945D874291}" srcOrd="3" destOrd="0" parTransId="{7DBA79E0-7EE2-4E2D-A4D8-B5058B6AEE35}" sibTransId="{968327CF-2083-47A5-A0E4-31DF1A06C464}"/>
    <dgm:cxn modelId="{A0CE5D81-562B-4CB6-8355-E061048852AE}" srcId="{94929CD3-117A-4621-95ED-D623C00074A9}" destId="{D4F84C40-6F4E-4B7E-89A6-7BC3426A344A}" srcOrd="1" destOrd="0" parTransId="{6B1C5F72-4793-4215-8804-A83A275EFE0C}" sibTransId="{7732486D-2B02-46FE-9335-62E769C6D6DE}"/>
    <dgm:cxn modelId="{85658B98-B764-4AAA-9C27-A13FF7751865}" type="presOf" srcId="{94929CD3-117A-4621-95ED-D623C00074A9}" destId="{37C4D124-9C42-4C59-962A-C7B8B8700F2D}" srcOrd="0" destOrd="0" presId="urn:microsoft.com/office/officeart/2005/8/layout/cycle3"/>
    <dgm:cxn modelId="{49A3B9A5-1689-487B-A539-ED0E3DE8B78E}" type="presOf" srcId="{AA0381F4-90CF-4A21-9C9B-777619C0B304}" destId="{505F6654-AB56-4539-B916-B857FE606355}" srcOrd="0" destOrd="0" presId="urn:microsoft.com/office/officeart/2005/8/layout/cycle3"/>
    <dgm:cxn modelId="{9F09BDB6-2611-440C-B500-F4AF3E364E71}" srcId="{94929CD3-117A-4621-95ED-D623C00074A9}" destId="{2279D404-2252-42E3-92C2-9470FB21A277}" srcOrd="2" destOrd="0" parTransId="{0BFA4F4A-9E5A-49A7-B8A1-F85731CF69C2}" sibTransId="{A3239DC4-0B37-42BF-B5E3-173600F3493A}"/>
    <dgm:cxn modelId="{4528E1BC-F4BD-4498-B335-EEAF7A2EF414}" srcId="{94929CD3-117A-4621-95ED-D623C00074A9}" destId="{9995728F-87E6-44B1-AB0E-84EB62DA5766}" srcOrd="6" destOrd="0" parTransId="{F0B1B2FB-5CD9-4E33-A07E-3AE32927B30A}" sibTransId="{5588315D-00CE-445E-8AA1-79481BF25556}"/>
    <dgm:cxn modelId="{CED732BE-93C1-42C2-A3E2-617094C55151}" type="presOf" srcId="{9995728F-87E6-44B1-AB0E-84EB62DA5766}" destId="{1AF8342D-1F43-400F-91E3-B821A1A39E21}" srcOrd="0" destOrd="0" presId="urn:microsoft.com/office/officeart/2005/8/layout/cycle3"/>
    <dgm:cxn modelId="{06CB54EF-8E6E-4F3B-B481-FBA656365C1D}" type="presOf" srcId="{BC6A1FF1-0FD3-479E-B00A-B46B21C45ADC}" destId="{BC9459A8-89D7-4AAD-B380-95FD90518F37}" srcOrd="0" destOrd="0" presId="urn:microsoft.com/office/officeart/2005/8/layout/cycle3"/>
    <dgm:cxn modelId="{024AFEFB-C3ED-46CF-A6B3-00EDCDF6BD80}" srcId="{94929CD3-117A-4621-95ED-D623C00074A9}" destId="{AA0381F4-90CF-4A21-9C9B-777619C0B304}" srcOrd="7" destOrd="0" parTransId="{FE7B40C2-3F62-46EA-BB49-4173F1CC4998}" sibTransId="{8937F4EC-29A9-4A34-AFDC-9BC95F551E41}"/>
    <dgm:cxn modelId="{EC1D5AB9-828E-4FB3-B456-D02BC5263839}" type="presParOf" srcId="{37C4D124-9C42-4C59-962A-C7B8B8700F2D}" destId="{B389AAF7-11B4-4A1A-87AE-2D1636C85859}" srcOrd="0" destOrd="0" presId="urn:microsoft.com/office/officeart/2005/8/layout/cycle3"/>
    <dgm:cxn modelId="{595BB4B1-6DF7-4F2E-AED6-8BE66F149CC6}" type="presParOf" srcId="{B389AAF7-11B4-4A1A-87AE-2D1636C85859}" destId="{F681C122-0E7D-4BD6-898A-D0281D03BBFE}" srcOrd="0" destOrd="0" presId="urn:microsoft.com/office/officeart/2005/8/layout/cycle3"/>
    <dgm:cxn modelId="{83DAAB0E-9449-4594-A228-9BFC47718BE6}" type="presParOf" srcId="{B389AAF7-11B4-4A1A-87AE-2D1636C85859}" destId="{6645C385-535B-4FB9-9259-45C326049CCD}" srcOrd="1" destOrd="0" presId="urn:microsoft.com/office/officeart/2005/8/layout/cycle3"/>
    <dgm:cxn modelId="{CC5248E5-E485-4383-AFC7-FEA86430FB82}" type="presParOf" srcId="{B389AAF7-11B4-4A1A-87AE-2D1636C85859}" destId="{A5C11481-884E-43EF-874E-CDAC6B77DE1C}" srcOrd="2" destOrd="0" presId="urn:microsoft.com/office/officeart/2005/8/layout/cycle3"/>
    <dgm:cxn modelId="{ECBE36A9-38BF-45C6-9AB9-73DD8D16BA3C}" type="presParOf" srcId="{B389AAF7-11B4-4A1A-87AE-2D1636C85859}" destId="{B61047B0-DD3B-4177-A8E8-6CB452A92760}" srcOrd="3" destOrd="0" presId="urn:microsoft.com/office/officeart/2005/8/layout/cycle3"/>
    <dgm:cxn modelId="{6777E733-B4AE-40D0-9014-0BB916F42B5D}" type="presParOf" srcId="{B389AAF7-11B4-4A1A-87AE-2D1636C85859}" destId="{B53547AF-4BF2-43C5-9A0F-E2D79F50AA4E}" srcOrd="4" destOrd="0" presId="urn:microsoft.com/office/officeart/2005/8/layout/cycle3"/>
    <dgm:cxn modelId="{46D23F85-09ED-4539-BD12-C829EF1494D5}" type="presParOf" srcId="{B389AAF7-11B4-4A1A-87AE-2D1636C85859}" destId="{C1E2E13A-C48A-4EB6-B638-ADEC792329CC}" srcOrd="5" destOrd="0" presId="urn:microsoft.com/office/officeart/2005/8/layout/cycle3"/>
    <dgm:cxn modelId="{9603F260-76D6-41AC-A64D-8698B5E2B5B1}" type="presParOf" srcId="{B389AAF7-11B4-4A1A-87AE-2D1636C85859}" destId="{BC9459A8-89D7-4AAD-B380-95FD90518F37}" srcOrd="6" destOrd="0" presId="urn:microsoft.com/office/officeart/2005/8/layout/cycle3"/>
    <dgm:cxn modelId="{07286C94-F6D2-4434-9183-8DF77EF3CA9F}" type="presParOf" srcId="{B389AAF7-11B4-4A1A-87AE-2D1636C85859}" destId="{1AF8342D-1F43-400F-91E3-B821A1A39E21}" srcOrd="7" destOrd="0" presId="urn:microsoft.com/office/officeart/2005/8/layout/cycle3"/>
    <dgm:cxn modelId="{00D082DF-7A46-4C8A-BA5B-3D180243D6C0}" type="presParOf" srcId="{B389AAF7-11B4-4A1A-87AE-2D1636C85859}" destId="{505F6654-AB56-4539-B916-B857FE606355}" srcOrd="8"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2631998" y="-46892"/>
          <a:ext cx="5696102" cy="5696102"/>
        </a:xfrm>
        <a:prstGeom prst="circularArrow">
          <a:avLst>
            <a:gd name="adj1" fmla="val 5544"/>
            <a:gd name="adj2" fmla="val 330680"/>
            <a:gd name="adj3" fmla="val 14621047"/>
            <a:gd name="adj4" fmla="val 16890239"/>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4659915" y="1722"/>
          <a:ext cx="1640268" cy="82013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Topic</a:t>
          </a:r>
        </a:p>
      </dsp:txBody>
      <dsp:txXfrm>
        <a:off x="4699951" y="41758"/>
        <a:ext cx="1560196" cy="740062"/>
      </dsp:txXfrm>
    </dsp:sp>
    <dsp:sp modelId="{A5C11481-884E-43EF-874E-CDAC6B77DE1C}">
      <dsp:nvSpPr>
        <dsp:cNvPr id="0" name=""/>
        <dsp:cNvSpPr/>
      </dsp:nvSpPr>
      <dsp:spPr>
        <a:xfrm>
          <a:off x="6377507" y="713172"/>
          <a:ext cx="1640268" cy="82013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Literature &amp; Theory</a:t>
          </a:r>
        </a:p>
      </dsp:txBody>
      <dsp:txXfrm>
        <a:off x="6417543" y="753208"/>
        <a:ext cx="1560196" cy="740062"/>
      </dsp:txXfrm>
    </dsp:sp>
    <dsp:sp modelId="{B61047B0-DD3B-4177-A8E8-6CB452A92760}">
      <dsp:nvSpPr>
        <dsp:cNvPr id="0" name=""/>
        <dsp:cNvSpPr/>
      </dsp:nvSpPr>
      <dsp:spPr>
        <a:xfrm>
          <a:off x="7088957" y="2430764"/>
          <a:ext cx="1640268" cy="82013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RQ &amp; Hypothesis</a:t>
          </a:r>
        </a:p>
      </dsp:txBody>
      <dsp:txXfrm>
        <a:off x="7128993" y="2470800"/>
        <a:ext cx="1560196" cy="740062"/>
      </dsp:txXfrm>
    </dsp:sp>
    <dsp:sp modelId="{B53547AF-4BF2-43C5-9A0F-E2D79F50AA4E}">
      <dsp:nvSpPr>
        <dsp:cNvPr id="0" name=""/>
        <dsp:cNvSpPr/>
      </dsp:nvSpPr>
      <dsp:spPr>
        <a:xfrm>
          <a:off x="6377507" y="4148356"/>
          <a:ext cx="1640268" cy="82013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Study Design </a:t>
          </a:r>
        </a:p>
      </dsp:txBody>
      <dsp:txXfrm>
        <a:off x="6417543" y="4188392"/>
        <a:ext cx="1560196" cy="740062"/>
      </dsp:txXfrm>
    </dsp:sp>
    <dsp:sp modelId="{C1E2E13A-C48A-4EB6-B638-ADEC792329CC}">
      <dsp:nvSpPr>
        <dsp:cNvPr id="0" name=""/>
        <dsp:cNvSpPr/>
      </dsp:nvSpPr>
      <dsp:spPr>
        <a:xfrm>
          <a:off x="4659915" y="4859806"/>
          <a:ext cx="1640268" cy="82013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Data Collection</a:t>
          </a:r>
        </a:p>
      </dsp:txBody>
      <dsp:txXfrm>
        <a:off x="4699951" y="4899842"/>
        <a:ext cx="1560196" cy="740062"/>
      </dsp:txXfrm>
    </dsp:sp>
    <dsp:sp modelId="{BC9459A8-89D7-4AAD-B380-95FD90518F37}">
      <dsp:nvSpPr>
        <dsp:cNvPr id="0" name=""/>
        <dsp:cNvSpPr/>
      </dsp:nvSpPr>
      <dsp:spPr>
        <a:xfrm>
          <a:off x="2942323" y="4148356"/>
          <a:ext cx="1640268" cy="82013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Analyze Data</a:t>
          </a:r>
        </a:p>
      </dsp:txBody>
      <dsp:txXfrm>
        <a:off x="2982359" y="4188392"/>
        <a:ext cx="1560196" cy="740062"/>
      </dsp:txXfrm>
    </dsp:sp>
    <dsp:sp modelId="{1AF8342D-1F43-400F-91E3-B821A1A39E21}">
      <dsp:nvSpPr>
        <dsp:cNvPr id="0" name=""/>
        <dsp:cNvSpPr/>
      </dsp:nvSpPr>
      <dsp:spPr>
        <a:xfrm>
          <a:off x="2230873" y="2430764"/>
          <a:ext cx="1640268" cy="82013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Write-up Results</a:t>
          </a:r>
        </a:p>
      </dsp:txBody>
      <dsp:txXfrm>
        <a:off x="2270909" y="2470800"/>
        <a:ext cx="1560196" cy="740062"/>
      </dsp:txXfrm>
    </dsp:sp>
    <dsp:sp modelId="{505F6654-AB56-4539-B916-B857FE606355}">
      <dsp:nvSpPr>
        <dsp:cNvPr id="0" name=""/>
        <dsp:cNvSpPr/>
      </dsp:nvSpPr>
      <dsp:spPr>
        <a:xfrm>
          <a:off x="2942323" y="713172"/>
          <a:ext cx="1640268" cy="82013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Disseminate</a:t>
          </a:r>
        </a:p>
      </dsp:txBody>
      <dsp:txXfrm>
        <a:off x="2982359" y="753208"/>
        <a:ext cx="1560196" cy="74006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1672433" y="-40114"/>
          <a:ext cx="4664934" cy="4664934"/>
        </a:xfrm>
        <a:prstGeom prst="circularArrow">
          <a:avLst>
            <a:gd name="adj1" fmla="val 5544"/>
            <a:gd name="adj2" fmla="val 330680"/>
            <a:gd name="adj3" fmla="val 14641606"/>
            <a:gd name="adj4" fmla="val 16878570"/>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3343935" y="1409"/>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Topic</a:t>
          </a:r>
        </a:p>
      </dsp:txBody>
      <dsp:txXfrm>
        <a:off x="3376201" y="33675"/>
        <a:ext cx="1257398" cy="596433"/>
      </dsp:txXfrm>
    </dsp:sp>
    <dsp:sp modelId="{A5C11481-884E-43EF-874E-CDAC6B77DE1C}">
      <dsp:nvSpPr>
        <dsp:cNvPr id="0" name=""/>
        <dsp:cNvSpPr/>
      </dsp:nvSpPr>
      <dsp:spPr>
        <a:xfrm>
          <a:off x="4750590" y="58406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Literature &amp; Theory</a:t>
          </a:r>
        </a:p>
      </dsp:txBody>
      <dsp:txXfrm>
        <a:off x="4782856" y="616331"/>
        <a:ext cx="1257398" cy="596433"/>
      </dsp:txXfrm>
    </dsp:sp>
    <dsp:sp modelId="{B61047B0-DD3B-4177-A8E8-6CB452A92760}">
      <dsp:nvSpPr>
        <dsp:cNvPr id="0" name=""/>
        <dsp:cNvSpPr/>
      </dsp:nvSpPr>
      <dsp:spPr>
        <a:xfrm>
          <a:off x="5333246" y="1990720"/>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RQ &amp; Hypothesis</a:t>
          </a:r>
        </a:p>
      </dsp:txBody>
      <dsp:txXfrm>
        <a:off x="5365512" y="2022986"/>
        <a:ext cx="1257398" cy="596433"/>
      </dsp:txXfrm>
    </dsp:sp>
    <dsp:sp modelId="{B53547AF-4BF2-43C5-9A0F-E2D79F50AA4E}">
      <dsp:nvSpPr>
        <dsp:cNvPr id="0" name=""/>
        <dsp:cNvSpPr/>
      </dsp:nvSpPr>
      <dsp:spPr>
        <a:xfrm>
          <a:off x="4750590" y="339737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Study Design </a:t>
          </a:r>
        </a:p>
      </dsp:txBody>
      <dsp:txXfrm>
        <a:off x="4782856" y="3429641"/>
        <a:ext cx="1257398" cy="596433"/>
      </dsp:txXfrm>
    </dsp:sp>
    <dsp:sp modelId="{C1E2E13A-C48A-4EB6-B638-ADEC792329CC}">
      <dsp:nvSpPr>
        <dsp:cNvPr id="0" name=""/>
        <dsp:cNvSpPr/>
      </dsp:nvSpPr>
      <dsp:spPr>
        <a:xfrm>
          <a:off x="3343935" y="3980031"/>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Data Collection</a:t>
          </a:r>
        </a:p>
      </dsp:txBody>
      <dsp:txXfrm>
        <a:off x="3376201" y="4012297"/>
        <a:ext cx="1257398" cy="596433"/>
      </dsp:txXfrm>
    </dsp:sp>
    <dsp:sp modelId="{BC9459A8-89D7-4AAD-B380-95FD90518F37}">
      <dsp:nvSpPr>
        <dsp:cNvPr id="0" name=""/>
        <dsp:cNvSpPr/>
      </dsp:nvSpPr>
      <dsp:spPr>
        <a:xfrm>
          <a:off x="1937280" y="339737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Analyze Data</a:t>
          </a:r>
        </a:p>
      </dsp:txBody>
      <dsp:txXfrm>
        <a:off x="1969546" y="3429641"/>
        <a:ext cx="1257398" cy="596433"/>
      </dsp:txXfrm>
    </dsp:sp>
    <dsp:sp modelId="{1AF8342D-1F43-400F-91E3-B821A1A39E21}">
      <dsp:nvSpPr>
        <dsp:cNvPr id="0" name=""/>
        <dsp:cNvSpPr/>
      </dsp:nvSpPr>
      <dsp:spPr>
        <a:xfrm>
          <a:off x="1354624" y="1990720"/>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Write-up Results</a:t>
          </a:r>
        </a:p>
      </dsp:txBody>
      <dsp:txXfrm>
        <a:off x="1386890" y="2022986"/>
        <a:ext cx="1257398" cy="596433"/>
      </dsp:txXfrm>
    </dsp:sp>
    <dsp:sp modelId="{505F6654-AB56-4539-B916-B857FE606355}">
      <dsp:nvSpPr>
        <dsp:cNvPr id="0" name=""/>
        <dsp:cNvSpPr/>
      </dsp:nvSpPr>
      <dsp:spPr>
        <a:xfrm>
          <a:off x="1937280" y="58406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Disseminate</a:t>
          </a:r>
        </a:p>
      </dsp:txBody>
      <dsp:txXfrm>
        <a:off x="1969546" y="616331"/>
        <a:ext cx="1257398" cy="5964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1774267" y="-12163"/>
          <a:ext cx="1337791" cy="1337791"/>
        </a:xfrm>
        <a:prstGeom prst="circularArrow">
          <a:avLst>
            <a:gd name="adj1" fmla="val 5544"/>
            <a:gd name="adj2" fmla="val 330680"/>
            <a:gd name="adj3" fmla="val 14686570"/>
            <a:gd name="adj4" fmla="val 16853101"/>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2260343" y="884"/>
          <a:ext cx="365639" cy="18281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Research Question</a:t>
          </a:r>
        </a:p>
      </dsp:txBody>
      <dsp:txXfrm>
        <a:off x="2269267" y="9808"/>
        <a:ext cx="347791" cy="164971"/>
      </dsp:txXfrm>
    </dsp:sp>
    <dsp:sp modelId="{A5C11481-884E-43EF-874E-CDAC6B77DE1C}">
      <dsp:nvSpPr>
        <dsp:cNvPr id="0" name=""/>
        <dsp:cNvSpPr/>
      </dsp:nvSpPr>
      <dsp:spPr>
        <a:xfrm>
          <a:off x="2663738" y="167976"/>
          <a:ext cx="365639" cy="18281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Literature Search</a:t>
          </a:r>
        </a:p>
      </dsp:txBody>
      <dsp:txXfrm>
        <a:off x="2672662" y="176900"/>
        <a:ext cx="347791" cy="164971"/>
      </dsp:txXfrm>
    </dsp:sp>
    <dsp:sp modelId="{B61047B0-DD3B-4177-A8E8-6CB452A92760}">
      <dsp:nvSpPr>
        <dsp:cNvPr id="0" name=""/>
        <dsp:cNvSpPr/>
      </dsp:nvSpPr>
      <dsp:spPr>
        <a:xfrm>
          <a:off x="2830830" y="571371"/>
          <a:ext cx="365639" cy="18281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Refine RQ &amp; Hypothesis</a:t>
          </a:r>
        </a:p>
      </dsp:txBody>
      <dsp:txXfrm>
        <a:off x="2839754" y="580295"/>
        <a:ext cx="347791" cy="164971"/>
      </dsp:txXfrm>
    </dsp:sp>
    <dsp:sp modelId="{B53547AF-4BF2-43C5-9A0F-E2D79F50AA4E}">
      <dsp:nvSpPr>
        <dsp:cNvPr id="0" name=""/>
        <dsp:cNvSpPr/>
      </dsp:nvSpPr>
      <dsp:spPr>
        <a:xfrm>
          <a:off x="2663738" y="974766"/>
          <a:ext cx="365639" cy="18281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Study Design </a:t>
          </a:r>
        </a:p>
      </dsp:txBody>
      <dsp:txXfrm>
        <a:off x="2672662" y="983690"/>
        <a:ext cx="347791" cy="164971"/>
      </dsp:txXfrm>
    </dsp:sp>
    <dsp:sp modelId="{C1E2E13A-C48A-4EB6-B638-ADEC792329CC}">
      <dsp:nvSpPr>
        <dsp:cNvPr id="0" name=""/>
        <dsp:cNvSpPr/>
      </dsp:nvSpPr>
      <dsp:spPr>
        <a:xfrm>
          <a:off x="2260343" y="1141858"/>
          <a:ext cx="365639" cy="18281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Data Collection</a:t>
          </a:r>
        </a:p>
      </dsp:txBody>
      <dsp:txXfrm>
        <a:off x="2269267" y="1150782"/>
        <a:ext cx="347791" cy="164971"/>
      </dsp:txXfrm>
    </dsp:sp>
    <dsp:sp modelId="{BC9459A8-89D7-4AAD-B380-95FD90518F37}">
      <dsp:nvSpPr>
        <dsp:cNvPr id="0" name=""/>
        <dsp:cNvSpPr/>
      </dsp:nvSpPr>
      <dsp:spPr>
        <a:xfrm>
          <a:off x="1856948" y="974766"/>
          <a:ext cx="365639" cy="18281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Analyze Data</a:t>
          </a:r>
        </a:p>
      </dsp:txBody>
      <dsp:txXfrm>
        <a:off x="1865872" y="983690"/>
        <a:ext cx="347791" cy="164971"/>
      </dsp:txXfrm>
    </dsp:sp>
    <dsp:sp modelId="{1AF8342D-1F43-400F-91E3-B821A1A39E21}">
      <dsp:nvSpPr>
        <dsp:cNvPr id="0" name=""/>
        <dsp:cNvSpPr/>
      </dsp:nvSpPr>
      <dsp:spPr>
        <a:xfrm>
          <a:off x="1689856" y="571371"/>
          <a:ext cx="365639" cy="18281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Write-up Results</a:t>
          </a:r>
        </a:p>
      </dsp:txBody>
      <dsp:txXfrm>
        <a:off x="1698780" y="580295"/>
        <a:ext cx="347791" cy="164971"/>
      </dsp:txXfrm>
    </dsp:sp>
    <dsp:sp modelId="{505F6654-AB56-4539-B916-B857FE606355}">
      <dsp:nvSpPr>
        <dsp:cNvPr id="0" name=""/>
        <dsp:cNvSpPr/>
      </dsp:nvSpPr>
      <dsp:spPr>
        <a:xfrm>
          <a:off x="1856948" y="167976"/>
          <a:ext cx="365639" cy="18281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Disseminate</a:t>
          </a:r>
        </a:p>
      </dsp:txBody>
      <dsp:txXfrm>
        <a:off x="1865872" y="176900"/>
        <a:ext cx="347791" cy="1649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1356617" y="-36019"/>
          <a:ext cx="4218395" cy="4218395"/>
        </a:xfrm>
        <a:prstGeom prst="circularArrow">
          <a:avLst>
            <a:gd name="adj1" fmla="val 5544"/>
            <a:gd name="adj2" fmla="val 330680"/>
            <a:gd name="adj3" fmla="val 14651255"/>
            <a:gd name="adj4" fmla="val 16873098"/>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2872666" y="2277"/>
          <a:ext cx="1186297" cy="59314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Topic</a:t>
          </a:r>
        </a:p>
      </dsp:txBody>
      <dsp:txXfrm>
        <a:off x="2901621" y="31232"/>
        <a:ext cx="1128387" cy="535238"/>
      </dsp:txXfrm>
    </dsp:sp>
    <dsp:sp modelId="{A5C11481-884E-43EF-874E-CDAC6B77DE1C}">
      <dsp:nvSpPr>
        <dsp:cNvPr id="0" name=""/>
        <dsp:cNvSpPr/>
      </dsp:nvSpPr>
      <dsp:spPr>
        <a:xfrm>
          <a:off x="4144673" y="529159"/>
          <a:ext cx="1186297" cy="59314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Literature &amp; Theory</a:t>
          </a:r>
        </a:p>
      </dsp:txBody>
      <dsp:txXfrm>
        <a:off x="4173628" y="558114"/>
        <a:ext cx="1128387" cy="535238"/>
      </dsp:txXfrm>
    </dsp:sp>
    <dsp:sp modelId="{B61047B0-DD3B-4177-A8E8-6CB452A92760}">
      <dsp:nvSpPr>
        <dsp:cNvPr id="0" name=""/>
        <dsp:cNvSpPr/>
      </dsp:nvSpPr>
      <dsp:spPr>
        <a:xfrm>
          <a:off x="4671555" y="1801166"/>
          <a:ext cx="1186297" cy="59314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RQ &amp; Hypothesis</a:t>
          </a:r>
        </a:p>
      </dsp:txBody>
      <dsp:txXfrm>
        <a:off x="4700510" y="1830121"/>
        <a:ext cx="1128387" cy="535238"/>
      </dsp:txXfrm>
    </dsp:sp>
    <dsp:sp modelId="{B53547AF-4BF2-43C5-9A0F-E2D79F50AA4E}">
      <dsp:nvSpPr>
        <dsp:cNvPr id="0" name=""/>
        <dsp:cNvSpPr/>
      </dsp:nvSpPr>
      <dsp:spPr>
        <a:xfrm>
          <a:off x="4144673" y="3073173"/>
          <a:ext cx="1186297" cy="59314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Study Design </a:t>
          </a:r>
        </a:p>
      </dsp:txBody>
      <dsp:txXfrm>
        <a:off x="4173628" y="3102128"/>
        <a:ext cx="1128387" cy="535238"/>
      </dsp:txXfrm>
    </dsp:sp>
    <dsp:sp modelId="{C1E2E13A-C48A-4EB6-B638-ADEC792329CC}">
      <dsp:nvSpPr>
        <dsp:cNvPr id="0" name=""/>
        <dsp:cNvSpPr/>
      </dsp:nvSpPr>
      <dsp:spPr>
        <a:xfrm>
          <a:off x="2872666" y="3600055"/>
          <a:ext cx="1186297" cy="59314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Data Collection</a:t>
          </a:r>
        </a:p>
      </dsp:txBody>
      <dsp:txXfrm>
        <a:off x="2901621" y="3629010"/>
        <a:ext cx="1128387" cy="535238"/>
      </dsp:txXfrm>
    </dsp:sp>
    <dsp:sp modelId="{BC9459A8-89D7-4AAD-B380-95FD90518F37}">
      <dsp:nvSpPr>
        <dsp:cNvPr id="0" name=""/>
        <dsp:cNvSpPr/>
      </dsp:nvSpPr>
      <dsp:spPr>
        <a:xfrm>
          <a:off x="1600659" y="3073173"/>
          <a:ext cx="1186297" cy="59314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Analyze Data</a:t>
          </a:r>
        </a:p>
      </dsp:txBody>
      <dsp:txXfrm>
        <a:off x="1629614" y="3102128"/>
        <a:ext cx="1128387" cy="535238"/>
      </dsp:txXfrm>
    </dsp:sp>
    <dsp:sp modelId="{1AF8342D-1F43-400F-91E3-B821A1A39E21}">
      <dsp:nvSpPr>
        <dsp:cNvPr id="0" name=""/>
        <dsp:cNvSpPr/>
      </dsp:nvSpPr>
      <dsp:spPr>
        <a:xfrm>
          <a:off x="1073777" y="1801166"/>
          <a:ext cx="1186297" cy="59314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Write-up Results</a:t>
          </a:r>
        </a:p>
      </dsp:txBody>
      <dsp:txXfrm>
        <a:off x="1102732" y="1830121"/>
        <a:ext cx="1128387" cy="535238"/>
      </dsp:txXfrm>
    </dsp:sp>
    <dsp:sp modelId="{505F6654-AB56-4539-B916-B857FE606355}">
      <dsp:nvSpPr>
        <dsp:cNvPr id="0" name=""/>
        <dsp:cNvSpPr/>
      </dsp:nvSpPr>
      <dsp:spPr>
        <a:xfrm>
          <a:off x="1600659" y="529159"/>
          <a:ext cx="1186297" cy="59314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Disseminate</a:t>
          </a:r>
        </a:p>
      </dsp:txBody>
      <dsp:txXfrm>
        <a:off x="1629614" y="558114"/>
        <a:ext cx="1128387" cy="53523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875050" y="-46673"/>
          <a:ext cx="5553727" cy="5553727"/>
        </a:xfrm>
        <a:prstGeom prst="circularArrow">
          <a:avLst>
            <a:gd name="adj1" fmla="val 5544"/>
            <a:gd name="adj2" fmla="val 330680"/>
            <a:gd name="adj3" fmla="val 14648196"/>
            <a:gd name="adj4" fmla="val 16874833"/>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2869106" y="3431"/>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Topic</a:t>
          </a:r>
        </a:p>
      </dsp:txBody>
      <dsp:txXfrm>
        <a:off x="2907319" y="41644"/>
        <a:ext cx="1489189" cy="706381"/>
      </dsp:txXfrm>
    </dsp:sp>
    <dsp:sp modelId="{A5C11481-884E-43EF-874E-CDAC6B77DE1C}">
      <dsp:nvSpPr>
        <dsp:cNvPr id="0" name=""/>
        <dsp:cNvSpPr/>
      </dsp:nvSpPr>
      <dsp:spPr>
        <a:xfrm>
          <a:off x="4543766" y="697098"/>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Literature &amp; Theory</a:t>
          </a:r>
        </a:p>
      </dsp:txBody>
      <dsp:txXfrm>
        <a:off x="4581979" y="735311"/>
        <a:ext cx="1489189" cy="706381"/>
      </dsp:txXfrm>
    </dsp:sp>
    <dsp:sp modelId="{B61047B0-DD3B-4177-A8E8-6CB452A92760}">
      <dsp:nvSpPr>
        <dsp:cNvPr id="0" name=""/>
        <dsp:cNvSpPr/>
      </dsp:nvSpPr>
      <dsp:spPr>
        <a:xfrm>
          <a:off x="5237433" y="237175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RQ &amp; Hypothesis</a:t>
          </a:r>
        </a:p>
      </dsp:txBody>
      <dsp:txXfrm>
        <a:off x="5275646" y="2409972"/>
        <a:ext cx="1489189" cy="706381"/>
      </dsp:txXfrm>
    </dsp:sp>
    <dsp:sp modelId="{B53547AF-4BF2-43C5-9A0F-E2D79F50AA4E}">
      <dsp:nvSpPr>
        <dsp:cNvPr id="0" name=""/>
        <dsp:cNvSpPr/>
      </dsp:nvSpPr>
      <dsp:spPr>
        <a:xfrm>
          <a:off x="4543766" y="404641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Study Design </a:t>
          </a:r>
        </a:p>
      </dsp:txBody>
      <dsp:txXfrm>
        <a:off x="4581979" y="4084632"/>
        <a:ext cx="1489189" cy="706381"/>
      </dsp:txXfrm>
    </dsp:sp>
    <dsp:sp modelId="{C1E2E13A-C48A-4EB6-B638-ADEC792329CC}">
      <dsp:nvSpPr>
        <dsp:cNvPr id="0" name=""/>
        <dsp:cNvSpPr/>
      </dsp:nvSpPr>
      <dsp:spPr>
        <a:xfrm>
          <a:off x="2869106" y="4740086"/>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Data Collection</a:t>
          </a:r>
        </a:p>
      </dsp:txBody>
      <dsp:txXfrm>
        <a:off x="2907319" y="4778299"/>
        <a:ext cx="1489189" cy="706381"/>
      </dsp:txXfrm>
    </dsp:sp>
    <dsp:sp modelId="{BC9459A8-89D7-4AAD-B380-95FD90518F37}">
      <dsp:nvSpPr>
        <dsp:cNvPr id="0" name=""/>
        <dsp:cNvSpPr/>
      </dsp:nvSpPr>
      <dsp:spPr>
        <a:xfrm>
          <a:off x="1194446" y="404641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Analyze Data</a:t>
          </a:r>
        </a:p>
      </dsp:txBody>
      <dsp:txXfrm>
        <a:off x="1232659" y="4084632"/>
        <a:ext cx="1489189" cy="706381"/>
      </dsp:txXfrm>
    </dsp:sp>
    <dsp:sp modelId="{1AF8342D-1F43-400F-91E3-B821A1A39E21}">
      <dsp:nvSpPr>
        <dsp:cNvPr id="0" name=""/>
        <dsp:cNvSpPr/>
      </dsp:nvSpPr>
      <dsp:spPr>
        <a:xfrm>
          <a:off x="500779" y="237175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Write-up Results</a:t>
          </a:r>
        </a:p>
      </dsp:txBody>
      <dsp:txXfrm>
        <a:off x="538992" y="2409972"/>
        <a:ext cx="1489189" cy="706381"/>
      </dsp:txXfrm>
    </dsp:sp>
    <dsp:sp modelId="{505F6654-AB56-4539-B916-B857FE606355}">
      <dsp:nvSpPr>
        <dsp:cNvPr id="0" name=""/>
        <dsp:cNvSpPr/>
      </dsp:nvSpPr>
      <dsp:spPr>
        <a:xfrm>
          <a:off x="1194446" y="697098"/>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Disseminate</a:t>
          </a:r>
        </a:p>
      </dsp:txBody>
      <dsp:txXfrm>
        <a:off x="1232659" y="735311"/>
        <a:ext cx="1489189" cy="7063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875050" y="-46673"/>
          <a:ext cx="5553727" cy="5553727"/>
        </a:xfrm>
        <a:prstGeom prst="circularArrow">
          <a:avLst>
            <a:gd name="adj1" fmla="val 5544"/>
            <a:gd name="adj2" fmla="val 330680"/>
            <a:gd name="adj3" fmla="val 14648196"/>
            <a:gd name="adj4" fmla="val 16874833"/>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2869106" y="3431"/>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Topic</a:t>
          </a:r>
        </a:p>
      </dsp:txBody>
      <dsp:txXfrm>
        <a:off x="2907319" y="41644"/>
        <a:ext cx="1489189" cy="706381"/>
      </dsp:txXfrm>
    </dsp:sp>
    <dsp:sp modelId="{A5C11481-884E-43EF-874E-CDAC6B77DE1C}">
      <dsp:nvSpPr>
        <dsp:cNvPr id="0" name=""/>
        <dsp:cNvSpPr/>
      </dsp:nvSpPr>
      <dsp:spPr>
        <a:xfrm>
          <a:off x="4543766" y="697098"/>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Literature &amp; Theory</a:t>
          </a:r>
        </a:p>
      </dsp:txBody>
      <dsp:txXfrm>
        <a:off x="4581979" y="735311"/>
        <a:ext cx="1489189" cy="706381"/>
      </dsp:txXfrm>
    </dsp:sp>
    <dsp:sp modelId="{B61047B0-DD3B-4177-A8E8-6CB452A92760}">
      <dsp:nvSpPr>
        <dsp:cNvPr id="0" name=""/>
        <dsp:cNvSpPr/>
      </dsp:nvSpPr>
      <dsp:spPr>
        <a:xfrm>
          <a:off x="5237433" y="237175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RQ &amp; Hypothesis</a:t>
          </a:r>
        </a:p>
      </dsp:txBody>
      <dsp:txXfrm>
        <a:off x="5275646" y="2409972"/>
        <a:ext cx="1489189" cy="706381"/>
      </dsp:txXfrm>
    </dsp:sp>
    <dsp:sp modelId="{B53547AF-4BF2-43C5-9A0F-E2D79F50AA4E}">
      <dsp:nvSpPr>
        <dsp:cNvPr id="0" name=""/>
        <dsp:cNvSpPr/>
      </dsp:nvSpPr>
      <dsp:spPr>
        <a:xfrm>
          <a:off x="4543766" y="404641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Study Design </a:t>
          </a:r>
        </a:p>
      </dsp:txBody>
      <dsp:txXfrm>
        <a:off x="4581979" y="4084632"/>
        <a:ext cx="1489189" cy="706381"/>
      </dsp:txXfrm>
    </dsp:sp>
    <dsp:sp modelId="{C1E2E13A-C48A-4EB6-B638-ADEC792329CC}">
      <dsp:nvSpPr>
        <dsp:cNvPr id="0" name=""/>
        <dsp:cNvSpPr/>
      </dsp:nvSpPr>
      <dsp:spPr>
        <a:xfrm>
          <a:off x="2869106" y="4740086"/>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Data Collection</a:t>
          </a:r>
        </a:p>
      </dsp:txBody>
      <dsp:txXfrm>
        <a:off x="2907319" y="4778299"/>
        <a:ext cx="1489189" cy="706381"/>
      </dsp:txXfrm>
    </dsp:sp>
    <dsp:sp modelId="{BC9459A8-89D7-4AAD-B380-95FD90518F37}">
      <dsp:nvSpPr>
        <dsp:cNvPr id="0" name=""/>
        <dsp:cNvSpPr/>
      </dsp:nvSpPr>
      <dsp:spPr>
        <a:xfrm>
          <a:off x="1194446" y="404641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Analyze Data</a:t>
          </a:r>
        </a:p>
      </dsp:txBody>
      <dsp:txXfrm>
        <a:off x="1232659" y="4084632"/>
        <a:ext cx="1489189" cy="706381"/>
      </dsp:txXfrm>
    </dsp:sp>
    <dsp:sp modelId="{1AF8342D-1F43-400F-91E3-B821A1A39E21}">
      <dsp:nvSpPr>
        <dsp:cNvPr id="0" name=""/>
        <dsp:cNvSpPr/>
      </dsp:nvSpPr>
      <dsp:spPr>
        <a:xfrm>
          <a:off x="500779" y="237175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Write-up Results</a:t>
          </a:r>
        </a:p>
      </dsp:txBody>
      <dsp:txXfrm>
        <a:off x="538992" y="2409972"/>
        <a:ext cx="1489189" cy="706381"/>
      </dsp:txXfrm>
    </dsp:sp>
    <dsp:sp modelId="{505F6654-AB56-4539-B916-B857FE606355}">
      <dsp:nvSpPr>
        <dsp:cNvPr id="0" name=""/>
        <dsp:cNvSpPr/>
      </dsp:nvSpPr>
      <dsp:spPr>
        <a:xfrm>
          <a:off x="1194446" y="697098"/>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Disseminate</a:t>
          </a:r>
        </a:p>
      </dsp:txBody>
      <dsp:txXfrm>
        <a:off x="1232659" y="735311"/>
        <a:ext cx="1489189" cy="70638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875050" y="-46673"/>
          <a:ext cx="5553727" cy="5553727"/>
        </a:xfrm>
        <a:prstGeom prst="circularArrow">
          <a:avLst>
            <a:gd name="adj1" fmla="val 5544"/>
            <a:gd name="adj2" fmla="val 330680"/>
            <a:gd name="adj3" fmla="val 14648196"/>
            <a:gd name="adj4" fmla="val 16874833"/>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2869106" y="3431"/>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Topic</a:t>
          </a:r>
        </a:p>
      </dsp:txBody>
      <dsp:txXfrm>
        <a:off x="2907319" y="41644"/>
        <a:ext cx="1489189" cy="706381"/>
      </dsp:txXfrm>
    </dsp:sp>
    <dsp:sp modelId="{A5C11481-884E-43EF-874E-CDAC6B77DE1C}">
      <dsp:nvSpPr>
        <dsp:cNvPr id="0" name=""/>
        <dsp:cNvSpPr/>
      </dsp:nvSpPr>
      <dsp:spPr>
        <a:xfrm>
          <a:off x="4543766" y="697098"/>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Literature &amp; Theory</a:t>
          </a:r>
        </a:p>
      </dsp:txBody>
      <dsp:txXfrm>
        <a:off x="4581979" y="735311"/>
        <a:ext cx="1489189" cy="706381"/>
      </dsp:txXfrm>
    </dsp:sp>
    <dsp:sp modelId="{B61047B0-DD3B-4177-A8E8-6CB452A92760}">
      <dsp:nvSpPr>
        <dsp:cNvPr id="0" name=""/>
        <dsp:cNvSpPr/>
      </dsp:nvSpPr>
      <dsp:spPr>
        <a:xfrm>
          <a:off x="5237433" y="237175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RQ &amp; Hypothesis</a:t>
          </a:r>
        </a:p>
      </dsp:txBody>
      <dsp:txXfrm>
        <a:off x="5275646" y="2409972"/>
        <a:ext cx="1489189" cy="706381"/>
      </dsp:txXfrm>
    </dsp:sp>
    <dsp:sp modelId="{B53547AF-4BF2-43C5-9A0F-E2D79F50AA4E}">
      <dsp:nvSpPr>
        <dsp:cNvPr id="0" name=""/>
        <dsp:cNvSpPr/>
      </dsp:nvSpPr>
      <dsp:spPr>
        <a:xfrm>
          <a:off x="4543766" y="404641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Study Design </a:t>
          </a:r>
        </a:p>
      </dsp:txBody>
      <dsp:txXfrm>
        <a:off x="4581979" y="4084632"/>
        <a:ext cx="1489189" cy="706381"/>
      </dsp:txXfrm>
    </dsp:sp>
    <dsp:sp modelId="{C1E2E13A-C48A-4EB6-B638-ADEC792329CC}">
      <dsp:nvSpPr>
        <dsp:cNvPr id="0" name=""/>
        <dsp:cNvSpPr/>
      </dsp:nvSpPr>
      <dsp:spPr>
        <a:xfrm>
          <a:off x="2869106" y="4740086"/>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Data Collection</a:t>
          </a:r>
        </a:p>
      </dsp:txBody>
      <dsp:txXfrm>
        <a:off x="2907319" y="4778299"/>
        <a:ext cx="1489189" cy="706381"/>
      </dsp:txXfrm>
    </dsp:sp>
    <dsp:sp modelId="{BC9459A8-89D7-4AAD-B380-95FD90518F37}">
      <dsp:nvSpPr>
        <dsp:cNvPr id="0" name=""/>
        <dsp:cNvSpPr/>
      </dsp:nvSpPr>
      <dsp:spPr>
        <a:xfrm>
          <a:off x="1194446" y="404641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Analyze Data</a:t>
          </a:r>
        </a:p>
      </dsp:txBody>
      <dsp:txXfrm>
        <a:off x="1232659" y="4084632"/>
        <a:ext cx="1489189" cy="706381"/>
      </dsp:txXfrm>
    </dsp:sp>
    <dsp:sp modelId="{1AF8342D-1F43-400F-91E3-B821A1A39E21}">
      <dsp:nvSpPr>
        <dsp:cNvPr id="0" name=""/>
        <dsp:cNvSpPr/>
      </dsp:nvSpPr>
      <dsp:spPr>
        <a:xfrm>
          <a:off x="500779" y="2371759"/>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Write-up Results</a:t>
          </a:r>
        </a:p>
      </dsp:txBody>
      <dsp:txXfrm>
        <a:off x="538992" y="2409972"/>
        <a:ext cx="1489189" cy="706381"/>
      </dsp:txXfrm>
    </dsp:sp>
    <dsp:sp modelId="{505F6654-AB56-4539-B916-B857FE606355}">
      <dsp:nvSpPr>
        <dsp:cNvPr id="0" name=""/>
        <dsp:cNvSpPr/>
      </dsp:nvSpPr>
      <dsp:spPr>
        <a:xfrm>
          <a:off x="1194446" y="697098"/>
          <a:ext cx="1565615" cy="78280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Disseminate</a:t>
          </a:r>
        </a:p>
      </dsp:txBody>
      <dsp:txXfrm>
        <a:off x="1232659" y="735311"/>
        <a:ext cx="1489189" cy="70638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1672433" y="-40114"/>
          <a:ext cx="4664934" cy="4664934"/>
        </a:xfrm>
        <a:prstGeom prst="circularArrow">
          <a:avLst>
            <a:gd name="adj1" fmla="val 5544"/>
            <a:gd name="adj2" fmla="val 330680"/>
            <a:gd name="adj3" fmla="val 14641606"/>
            <a:gd name="adj4" fmla="val 16878570"/>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3343935" y="1409"/>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Topic</a:t>
          </a:r>
        </a:p>
      </dsp:txBody>
      <dsp:txXfrm>
        <a:off x="3376201" y="33675"/>
        <a:ext cx="1257398" cy="596433"/>
      </dsp:txXfrm>
    </dsp:sp>
    <dsp:sp modelId="{A5C11481-884E-43EF-874E-CDAC6B77DE1C}">
      <dsp:nvSpPr>
        <dsp:cNvPr id="0" name=""/>
        <dsp:cNvSpPr/>
      </dsp:nvSpPr>
      <dsp:spPr>
        <a:xfrm>
          <a:off x="4750590" y="58406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Literature &amp; Theory</a:t>
          </a:r>
        </a:p>
      </dsp:txBody>
      <dsp:txXfrm>
        <a:off x="4782856" y="616331"/>
        <a:ext cx="1257398" cy="596433"/>
      </dsp:txXfrm>
    </dsp:sp>
    <dsp:sp modelId="{B61047B0-DD3B-4177-A8E8-6CB452A92760}">
      <dsp:nvSpPr>
        <dsp:cNvPr id="0" name=""/>
        <dsp:cNvSpPr/>
      </dsp:nvSpPr>
      <dsp:spPr>
        <a:xfrm>
          <a:off x="5333246" y="1990720"/>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RQ &amp; Hypothesis</a:t>
          </a:r>
        </a:p>
      </dsp:txBody>
      <dsp:txXfrm>
        <a:off x="5365512" y="2022986"/>
        <a:ext cx="1257398" cy="596433"/>
      </dsp:txXfrm>
    </dsp:sp>
    <dsp:sp modelId="{B53547AF-4BF2-43C5-9A0F-E2D79F50AA4E}">
      <dsp:nvSpPr>
        <dsp:cNvPr id="0" name=""/>
        <dsp:cNvSpPr/>
      </dsp:nvSpPr>
      <dsp:spPr>
        <a:xfrm>
          <a:off x="4750590" y="339737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Study Design </a:t>
          </a:r>
        </a:p>
      </dsp:txBody>
      <dsp:txXfrm>
        <a:off x="4782856" y="3429641"/>
        <a:ext cx="1257398" cy="596433"/>
      </dsp:txXfrm>
    </dsp:sp>
    <dsp:sp modelId="{C1E2E13A-C48A-4EB6-B638-ADEC792329CC}">
      <dsp:nvSpPr>
        <dsp:cNvPr id="0" name=""/>
        <dsp:cNvSpPr/>
      </dsp:nvSpPr>
      <dsp:spPr>
        <a:xfrm>
          <a:off x="3343935" y="3980031"/>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Data Collection</a:t>
          </a:r>
        </a:p>
      </dsp:txBody>
      <dsp:txXfrm>
        <a:off x="3376201" y="4012297"/>
        <a:ext cx="1257398" cy="596433"/>
      </dsp:txXfrm>
    </dsp:sp>
    <dsp:sp modelId="{BC9459A8-89D7-4AAD-B380-95FD90518F37}">
      <dsp:nvSpPr>
        <dsp:cNvPr id="0" name=""/>
        <dsp:cNvSpPr/>
      </dsp:nvSpPr>
      <dsp:spPr>
        <a:xfrm>
          <a:off x="1937280" y="339737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Analyze Data</a:t>
          </a:r>
        </a:p>
      </dsp:txBody>
      <dsp:txXfrm>
        <a:off x="1969546" y="3429641"/>
        <a:ext cx="1257398" cy="596433"/>
      </dsp:txXfrm>
    </dsp:sp>
    <dsp:sp modelId="{1AF8342D-1F43-400F-91E3-B821A1A39E21}">
      <dsp:nvSpPr>
        <dsp:cNvPr id="0" name=""/>
        <dsp:cNvSpPr/>
      </dsp:nvSpPr>
      <dsp:spPr>
        <a:xfrm>
          <a:off x="1354624" y="1990720"/>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Write-up Results</a:t>
          </a:r>
        </a:p>
      </dsp:txBody>
      <dsp:txXfrm>
        <a:off x="1386890" y="2022986"/>
        <a:ext cx="1257398" cy="596433"/>
      </dsp:txXfrm>
    </dsp:sp>
    <dsp:sp modelId="{505F6654-AB56-4539-B916-B857FE606355}">
      <dsp:nvSpPr>
        <dsp:cNvPr id="0" name=""/>
        <dsp:cNvSpPr/>
      </dsp:nvSpPr>
      <dsp:spPr>
        <a:xfrm>
          <a:off x="1937280" y="58406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Disseminate</a:t>
          </a:r>
        </a:p>
      </dsp:txBody>
      <dsp:txXfrm>
        <a:off x="1969546" y="616331"/>
        <a:ext cx="1257398" cy="59643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1672433" y="-40114"/>
          <a:ext cx="4664934" cy="4664934"/>
        </a:xfrm>
        <a:prstGeom prst="circularArrow">
          <a:avLst>
            <a:gd name="adj1" fmla="val 5544"/>
            <a:gd name="adj2" fmla="val 330680"/>
            <a:gd name="adj3" fmla="val 14641606"/>
            <a:gd name="adj4" fmla="val 16878570"/>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3343935" y="1409"/>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Topic</a:t>
          </a:r>
        </a:p>
      </dsp:txBody>
      <dsp:txXfrm>
        <a:off x="3376201" y="33675"/>
        <a:ext cx="1257398" cy="596433"/>
      </dsp:txXfrm>
    </dsp:sp>
    <dsp:sp modelId="{A5C11481-884E-43EF-874E-CDAC6B77DE1C}">
      <dsp:nvSpPr>
        <dsp:cNvPr id="0" name=""/>
        <dsp:cNvSpPr/>
      </dsp:nvSpPr>
      <dsp:spPr>
        <a:xfrm>
          <a:off x="4750590" y="58406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Literature &amp; Theory</a:t>
          </a:r>
        </a:p>
      </dsp:txBody>
      <dsp:txXfrm>
        <a:off x="4782856" y="616331"/>
        <a:ext cx="1257398" cy="596433"/>
      </dsp:txXfrm>
    </dsp:sp>
    <dsp:sp modelId="{B61047B0-DD3B-4177-A8E8-6CB452A92760}">
      <dsp:nvSpPr>
        <dsp:cNvPr id="0" name=""/>
        <dsp:cNvSpPr/>
      </dsp:nvSpPr>
      <dsp:spPr>
        <a:xfrm>
          <a:off x="5333246" y="1990720"/>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RQ &amp; Hypothesis</a:t>
          </a:r>
        </a:p>
      </dsp:txBody>
      <dsp:txXfrm>
        <a:off x="5365512" y="2022986"/>
        <a:ext cx="1257398" cy="596433"/>
      </dsp:txXfrm>
    </dsp:sp>
    <dsp:sp modelId="{B53547AF-4BF2-43C5-9A0F-E2D79F50AA4E}">
      <dsp:nvSpPr>
        <dsp:cNvPr id="0" name=""/>
        <dsp:cNvSpPr/>
      </dsp:nvSpPr>
      <dsp:spPr>
        <a:xfrm>
          <a:off x="4750590" y="339737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Study Design </a:t>
          </a:r>
        </a:p>
      </dsp:txBody>
      <dsp:txXfrm>
        <a:off x="4782856" y="3429641"/>
        <a:ext cx="1257398" cy="596433"/>
      </dsp:txXfrm>
    </dsp:sp>
    <dsp:sp modelId="{C1E2E13A-C48A-4EB6-B638-ADEC792329CC}">
      <dsp:nvSpPr>
        <dsp:cNvPr id="0" name=""/>
        <dsp:cNvSpPr/>
      </dsp:nvSpPr>
      <dsp:spPr>
        <a:xfrm>
          <a:off x="3343935" y="3980031"/>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Data Collection</a:t>
          </a:r>
        </a:p>
      </dsp:txBody>
      <dsp:txXfrm>
        <a:off x="3376201" y="4012297"/>
        <a:ext cx="1257398" cy="596433"/>
      </dsp:txXfrm>
    </dsp:sp>
    <dsp:sp modelId="{BC9459A8-89D7-4AAD-B380-95FD90518F37}">
      <dsp:nvSpPr>
        <dsp:cNvPr id="0" name=""/>
        <dsp:cNvSpPr/>
      </dsp:nvSpPr>
      <dsp:spPr>
        <a:xfrm>
          <a:off x="1937280" y="339737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Analyze Data</a:t>
          </a:r>
        </a:p>
      </dsp:txBody>
      <dsp:txXfrm>
        <a:off x="1969546" y="3429641"/>
        <a:ext cx="1257398" cy="596433"/>
      </dsp:txXfrm>
    </dsp:sp>
    <dsp:sp modelId="{1AF8342D-1F43-400F-91E3-B821A1A39E21}">
      <dsp:nvSpPr>
        <dsp:cNvPr id="0" name=""/>
        <dsp:cNvSpPr/>
      </dsp:nvSpPr>
      <dsp:spPr>
        <a:xfrm>
          <a:off x="1354624" y="1990720"/>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Write-up Results</a:t>
          </a:r>
        </a:p>
      </dsp:txBody>
      <dsp:txXfrm>
        <a:off x="1386890" y="2022986"/>
        <a:ext cx="1257398" cy="596433"/>
      </dsp:txXfrm>
    </dsp:sp>
    <dsp:sp modelId="{505F6654-AB56-4539-B916-B857FE606355}">
      <dsp:nvSpPr>
        <dsp:cNvPr id="0" name=""/>
        <dsp:cNvSpPr/>
      </dsp:nvSpPr>
      <dsp:spPr>
        <a:xfrm>
          <a:off x="1937280" y="58406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Disseminate</a:t>
          </a:r>
        </a:p>
      </dsp:txBody>
      <dsp:txXfrm>
        <a:off x="1969546" y="616331"/>
        <a:ext cx="1257398" cy="59643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5C385-535B-4FB9-9259-45C326049CCD}">
      <dsp:nvSpPr>
        <dsp:cNvPr id="0" name=""/>
        <dsp:cNvSpPr/>
      </dsp:nvSpPr>
      <dsp:spPr>
        <a:xfrm>
          <a:off x="1672433" y="-40114"/>
          <a:ext cx="4664934" cy="4664934"/>
        </a:xfrm>
        <a:prstGeom prst="circularArrow">
          <a:avLst>
            <a:gd name="adj1" fmla="val 5544"/>
            <a:gd name="adj2" fmla="val 330680"/>
            <a:gd name="adj3" fmla="val 14641606"/>
            <a:gd name="adj4" fmla="val 16878570"/>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81C122-0E7D-4BD6-898A-D0281D03BBFE}">
      <dsp:nvSpPr>
        <dsp:cNvPr id="0" name=""/>
        <dsp:cNvSpPr/>
      </dsp:nvSpPr>
      <dsp:spPr>
        <a:xfrm>
          <a:off x="3343935" y="1409"/>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Topic</a:t>
          </a:r>
        </a:p>
      </dsp:txBody>
      <dsp:txXfrm>
        <a:off x="3376201" y="33675"/>
        <a:ext cx="1257398" cy="596433"/>
      </dsp:txXfrm>
    </dsp:sp>
    <dsp:sp modelId="{A5C11481-884E-43EF-874E-CDAC6B77DE1C}">
      <dsp:nvSpPr>
        <dsp:cNvPr id="0" name=""/>
        <dsp:cNvSpPr/>
      </dsp:nvSpPr>
      <dsp:spPr>
        <a:xfrm>
          <a:off x="4750590" y="58406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Literature &amp; Theory</a:t>
          </a:r>
        </a:p>
      </dsp:txBody>
      <dsp:txXfrm>
        <a:off x="4782856" y="616331"/>
        <a:ext cx="1257398" cy="596433"/>
      </dsp:txXfrm>
    </dsp:sp>
    <dsp:sp modelId="{B61047B0-DD3B-4177-A8E8-6CB452A92760}">
      <dsp:nvSpPr>
        <dsp:cNvPr id="0" name=""/>
        <dsp:cNvSpPr/>
      </dsp:nvSpPr>
      <dsp:spPr>
        <a:xfrm>
          <a:off x="5333246" y="1990720"/>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RQ &amp; Hypothesis</a:t>
          </a:r>
        </a:p>
      </dsp:txBody>
      <dsp:txXfrm>
        <a:off x="5365512" y="2022986"/>
        <a:ext cx="1257398" cy="596433"/>
      </dsp:txXfrm>
    </dsp:sp>
    <dsp:sp modelId="{B53547AF-4BF2-43C5-9A0F-E2D79F50AA4E}">
      <dsp:nvSpPr>
        <dsp:cNvPr id="0" name=""/>
        <dsp:cNvSpPr/>
      </dsp:nvSpPr>
      <dsp:spPr>
        <a:xfrm>
          <a:off x="4750590" y="339737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Study Design </a:t>
          </a:r>
        </a:p>
      </dsp:txBody>
      <dsp:txXfrm>
        <a:off x="4782856" y="3429641"/>
        <a:ext cx="1257398" cy="596433"/>
      </dsp:txXfrm>
    </dsp:sp>
    <dsp:sp modelId="{C1E2E13A-C48A-4EB6-B638-ADEC792329CC}">
      <dsp:nvSpPr>
        <dsp:cNvPr id="0" name=""/>
        <dsp:cNvSpPr/>
      </dsp:nvSpPr>
      <dsp:spPr>
        <a:xfrm>
          <a:off x="3343935" y="3980031"/>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Data Collection</a:t>
          </a:r>
        </a:p>
      </dsp:txBody>
      <dsp:txXfrm>
        <a:off x="3376201" y="4012297"/>
        <a:ext cx="1257398" cy="596433"/>
      </dsp:txXfrm>
    </dsp:sp>
    <dsp:sp modelId="{BC9459A8-89D7-4AAD-B380-95FD90518F37}">
      <dsp:nvSpPr>
        <dsp:cNvPr id="0" name=""/>
        <dsp:cNvSpPr/>
      </dsp:nvSpPr>
      <dsp:spPr>
        <a:xfrm>
          <a:off x="1937280" y="339737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Analyze Data</a:t>
          </a:r>
        </a:p>
      </dsp:txBody>
      <dsp:txXfrm>
        <a:off x="1969546" y="3429641"/>
        <a:ext cx="1257398" cy="596433"/>
      </dsp:txXfrm>
    </dsp:sp>
    <dsp:sp modelId="{1AF8342D-1F43-400F-91E3-B821A1A39E21}">
      <dsp:nvSpPr>
        <dsp:cNvPr id="0" name=""/>
        <dsp:cNvSpPr/>
      </dsp:nvSpPr>
      <dsp:spPr>
        <a:xfrm>
          <a:off x="1354624" y="1990720"/>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Write-up Results</a:t>
          </a:r>
        </a:p>
      </dsp:txBody>
      <dsp:txXfrm>
        <a:off x="1386890" y="2022986"/>
        <a:ext cx="1257398" cy="596433"/>
      </dsp:txXfrm>
    </dsp:sp>
    <dsp:sp modelId="{505F6654-AB56-4539-B916-B857FE606355}">
      <dsp:nvSpPr>
        <dsp:cNvPr id="0" name=""/>
        <dsp:cNvSpPr/>
      </dsp:nvSpPr>
      <dsp:spPr>
        <a:xfrm>
          <a:off x="1937280" y="584065"/>
          <a:ext cx="1321930" cy="66096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Disseminate</a:t>
          </a:r>
        </a:p>
      </dsp:txBody>
      <dsp:txXfrm>
        <a:off x="1969546" y="616331"/>
        <a:ext cx="1257398" cy="59643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B19F89-C946-45A1-AA0E-4F544E027EB0}" type="datetimeFigureOut">
              <a:rPr lang="en-US" smtClean="0"/>
              <a:t>8/23/24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622538-D46A-430F-84BA-FAFCDAFE8377}" type="slidenum">
              <a:rPr lang="en-US" smtClean="0"/>
              <a:t>‹#›</a:t>
            </a:fld>
            <a:endParaRPr lang="en-US"/>
          </a:p>
        </p:txBody>
      </p:sp>
    </p:spTree>
    <p:extLst>
      <p:ext uri="{BB962C8B-B14F-4D97-AF65-F5344CB8AC3E}">
        <p14:creationId xmlns:p14="http://schemas.microsoft.com/office/powerpoint/2010/main" val="3580020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otter.ai/"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lumivero.com/products/nvivo/"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dedoose.com/"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66529" rtl="0" eaLnBrk="1" fontAlgn="auto" latinLnBrk="0" hangingPunct="1">
              <a:lnSpc>
                <a:spcPct val="100000"/>
              </a:lnSpc>
              <a:spcBef>
                <a:spcPts val="0"/>
              </a:spcBef>
              <a:spcAft>
                <a:spcPts val="0"/>
              </a:spcAft>
              <a:buClrTx/>
              <a:buSzTx/>
              <a:buFontTx/>
              <a:buNone/>
              <a:tabLst/>
              <a:defRPr/>
            </a:pPr>
            <a:fld id="{0612C5F2-1D7B-4F9C-ACBA-FAF899C570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52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939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20</a:t>
            </a:fld>
            <a:endParaRPr lang="en-US"/>
          </a:p>
        </p:txBody>
      </p:sp>
    </p:spTree>
    <p:extLst>
      <p:ext uri="{BB962C8B-B14F-4D97-AF65-F5344CB8AC3E}">
        <p14:creationId xmlns:p14="http://schemas.microsoft.com/office/powerpoint/2010/main" val="2766268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22</a:t>
            </a:fld>
            <a:endParaRPr lang="en-US"/>
          </a:p>
        </p:txBody>
      </p:sp>
    </p:spTree>
    <p:extLst>
      <p:ext uri="{BB962C8B-B14F-4D97-AF65-F5344CB8AC3E}">
        <p14:creationId xmlns:p14="http://schemas.microsoft.com/office/powerpoint/2010/main" val="3506308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open-sans"/>
              </a:rPr>
              <a:t>The initial read-through is a critical step. Reading and re-reading the data and starting to make notes orient you to the data and allow your brain to start processing the rich spectrum of information you have obtained. Transcriptions can be tedious, but new technology is making things easier. I particularly like </a:t>
            </a:r>
            <a:r>
              <a:rPr lang="en-US" b="0" i="0" u="sng" dirty="0">
                <a:solidFill>
                  <a:srgbClr val="73000A"/>
                </a:solidFill>
                <a:effectLst/>
                <a:latin typeface="open-sans"/>
                <a:hlinkClick r:id="rId3"/>
              </a:rPr>
              <a:t>Otter.ai</a:t>
            </a:r>
            <a:r>
              <a:rPr lang="en-US" b="0" i="0" dirty="0">
                <a:solidFill>
                  <a:srgbClr val="1B1B1B"/>
                </a:solidFill>
                <a:effectLst/>
                <a:latin typeface="open-sans"/>
              </a:rPr>
              <a:t>, but you can also conduct interviews or focus groups online and use Zoom transcriptions. Considering analysis before starting collection is essential!</a:t>
            </a:r>
            <a:endParaRPr lang="en-US" dirty="0"/>
          </a:p>
          <a:p>
            <a:endParaRPr lang="en-US" dirty="0"/>
          </a:p>
          <a:p>
            <a:r>
              <a:rPr lang="en-US" dirty="0"/>
              <a:t>---</a:t>
            </a:r>
          </a:p>
          <a:p>
            <a:endParaRPr lang="en-US" dirty="0"/>
          </a:p>
          <a:p>
            <a:r>
              <a:rPr lang="en-US" dirty="0"/>
              <a:t>Common to all forms of qualitative analysis, this phase involves immersing yourself in the data by reading and rereading textual data (e.g., transcripts of interviews, responses to qualitative surveys) and listening to audio recordings or watching video data. If you have audio data, we recommend listening to them at least once as well as reading the transcript, especially if you did not collect the data or transcribe them. Making notes on the data as you read—or listen—is part of this phase. Use whatever format works for you (e.g., annotating transcripts, writing comments in a notebook or electronic file, underling portions of data) to highlight items potentially of interest. Note-making helps you start to read the data as data. Reading data as data means not simply absorbing the surface meaning of the words on the page, as you might read a novel or magazine, but reading the words actively, analytically, and critically, and starting to think about what the data mean. This involves asking questions like, How does this participant make sense of their experiences? What assumptions do they make in interpreting their experience? What kind of world is revealed through their accounts?</a:t>
            </a:r>
          </a:p>
          <a:p>
            <a:endParaRPr lang="en-US" dirty="0"/>
          </a:p>
          <a:p>
            <a:r>
              <a:rPr lang="en-US" dirty="0"/>
              <a:t>The aim of this phase is to for you to help you with the process of analysis— think of them as memory aids and triggers for coding and analysis. At most, they may be shared among research team members.. You need to read through your entire data set at least once—if not twice, or more—until you feel you know the data content intimately. Make notes on the entire data set as well as on individual transcripts. Note-making at this stage is observational and casual rather than systematic and inclusive. You are not coding the data yet, so do not agonize over it. Notes would typically be a stream of consciousness, a messy rush of ideas, rather than polished prose. Such notes are written only to and for you to help you with the process of analysis— think of them as memory aids and triggers for coding and analysis. At most, they may be shared among research team members.</a:t>
            </a:r>
          </a:p>
        </p:txBody>
      </p:sp>
      <p:sp>
        <p:nvSpPr>
          <p:cNvPr id="4" name="Slide Number Placeholder 3"/>
          <p:cNvSpPr>
            <a:spLocks noGrp="1"/>
          </p:cNvSpPr>
          <p:nvPr>
            <p:ph type="sldNum" sz="quarter" idx="5"/>
          </p:nvPr>
        </p:nvSpPr>
        <p:spPr/>
        <p:txBody>
          <a:bodyPr/>
          <a:lstStyle/>
          <a:p>
            <a:fld id="{F1622538-D46A-430F-84BA-FAFCDAFE8377}" type="slidenum">
              <a:rPr lang="en-US" smtClean="0"/>
              <a:t>24</a:t>
            </a:fld>
            <a:endParaRPr lang="en-US"/>
          </a:p>
        </p:txBody>
      </p:sp>
    </p:spTree>
    <p:extLst>
      <p:ext uri="{BB962C8B-B14F-4D97-AF65-F5344CB8AC3E}">
        <p14:creationId xmlns:p14="http://schemas.microsoft.com/office/powerpoint/2010/main" val="3016939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open-sans"/>
              </a:rPr>
              <a:t>The initial coding phase is, in my experience, the most time-consuming but also the most fulfilling. Braun and Clarke suggest that “codes identify a feature of the data that appears interesting to the analyst, and refer to ‘the most basic segment, or element, of the raw data or information that can be assessed in a meaningful way regarding the phenomenon’ (Boyatzis, 1998, 63)”. The coding process will depend upon whether the researcher is letting the data be the guide or if they are coming in with specific questions, and it will also depend on whether or not you are coding the entire dataset. Coding can be done manually or by using software such as </a:t>
            </a:r>
            <a:r>
              <a:rPr lang="en-US" b="0" i="0" u="sng" dirty="0">
                <a:solidFill>
                  <a:srgbClr val="73000A"/>
                </a:solidFill>
                <a:effectLst/>
                <a:latin typeface="open-sans"/>
                <a:hlinkClick r:id="rId3"/>
              </a:rPr>
              <a:t>NVivo</a:t>
            </a:r>
            <a:r>
              <a:rPr lang="en-US" b="0" i="0" dirty="0">
                <a:solidFill>
                  <a:srgbClr val="1B1B1B"/>
                </a:solidFill>
                <a:effectLst/>
                <a:latin typeface="open-sans"/>
              </a:rPr>
              <a:t> or </a:t>
            </a:r>
            <a:r>
              <a:rPr lang="en-US" b="0" i="0" u="sng" dirty="0" err="1">
                <a:solidFill>
                  <a:srgbClr val="73000A"/>
                </a:solidFill>
                <a:effectLst/>
                <a:latin typeface="open-sans"/>
                <a:hlinkClick r:id="rId4"/>
              </a:rPr>
              <a:t>Dedoose</a:t>
            </a:r>
            <a:r>
              <a:rPr lang="en-US" b="0" i="0" dirty="0">
                <a:solidFill>
                  <a:srgbClr val="1B1B1B"/>
                </a:solidFill>
                <a:effectLst/>
                <a:latin typeface="open-sans"/>
              </a:rPr>
              <a:t>—institutional access to coding programs will vary. In coding, it is always possible to combine codes later, so every piece of data that might be of interest should be analyzed and noted. It is also important in this step not to ignore data that does not immediately fit.</a:t>
            </a:r>
            <a:endParaRPr lang="en-US" dirty="0"/>
          </a:p>
          <a:p>
            <a:endParaRPr lang="en-US" dirty="0"/>
          </a:p>
          <a:p>
            <a:r>
              <a:rPr lang="en-US" dirty="0"/>
              <a:t>---</a:t>
            </a:r>
          </a:p>
          <a:p>
            <a:endParaRPr lang="en-US" dirty="0"/>
          </a:p>
          <a:p>
            <a:r>
              <a:rPr lang="en-US" dirty="0"/>
              <a:t>Phase 2 begins the systematic analysis of the data through coding. Codes are the building blocks of analysis. Codes identify and provide a label for a feature of the data that is potentially relevant to the research question.  Coding can provide a label that summarizes a portion of data or describe the content of the data— such descriptive or semantic codes typically stay close to the content of the data and to the participants’ meanings. Also, codes can provide a </a:t>
            </a:r>
            <a:r>
              <a:rPr lang="en-US" dirty="0" err="1"/>
              <a:t>lable</a:t>
            </a:r>
            <a:r>
              <a:rPr lang="en-US" dirty="0"/>
              <a:t> that is interpretative. Some codes mirror participants’ language and concepts; others invoke the researchers’ conceptual and theoretical frameworks.  </a:t>
            </a:r>
          </a:p>
          <a:p>
            <a:endParaRPr lang="en-US" dirty="0"/>
          </a:p>
          <a:p>
            <a:r>
              <a:rPr lang="en-US" dirty="0"/>
              <a:t>Codes are succinct and work as shorthand for something you, the analyst, understands; they do not have to be fully worked-up explanations—those come later. Codes will almost always be a mix of the descriptive and interpretative. TA is not prescriptive about how you segment the data as you code it (e.g., you do not have to produce a code for every line of transcript). You can code in large or small chunks; some chunks will not be coded at all. Coding requires another thorough read of every data item, and you should code each data item in its entirety before coding another. Every time you identify something that is potentially relevant to the research question, code it. We say “potentially” because at this early stage of analysis, you do not know what might be relevant: Inclusivity should be your motto. If you are unsure about whether a piece of data may be relevant, code it. It is much easier to discard codes than go back to the entire data set and recode data, although some recoding is part of the coding process</a:t>
            </a:r>
          </a:p>
          <a:p>
            <a:endParaRPr lang="en-US" dirty="0"/>
          </a:p>
          <a:p>
            <a:r>
              <a:rPr lang="en-US" b="1" u="sng" dirty="0"/>
              <a:t>Once you identify an extract of data to code, you need to write down the code and mark the text associated with it</a:t>
            </a:r>
            <a:r>
              <a:rPr lang="en-US" dirty="0"/>
              <a:t>. </a:t>
            </a:r>
            <a:r>
              <a:rPr lang="en-US" b="1" u="sng" dirty="0"/>
              <a:t>After you generate your first code, keep reading the data until you identify the next potentially relevant excerpt: You then have to decide whether you can apply the code you have already used or whether a new code is needed to capture that piece of data. You repeat this process throughout each data item </a:t>
            </a:r>
            <a:r>
              <a:rPr lang="en-US" dirty="0"/>
              <a:t>and the entire data set. As your coding progresses, you can also modify existing codes to incorporate new material. F</a:t>
            </a:r>
          </a:p>
          <a:p>
            <a:r>
              <a:rPr lang="en-US" dirty="0"/>
              <a:t>You can code a portion of data with more than one code. Some people code on hard-copy data, clearly identifying the code name, and highlighting the portion of text associated with it. Other techniques include using computer software to manage coding or using file cards—one card for each code, with data summary and location information listed—or cutting and pasting text into a new word-processing file, created for this purpose (again, ensure that you record where all excerpts came from). An advantage of the latter method is that you collate your coded text as you code, but there is no right or wrong way to manage the physical process of coding. Work out what suits you best. What is important is that coding is inclusive, thorough, and systematic</a:t>
            </a:r>
          </a:p>
          <a:p>
            <a:endParaRPr lang="en-US" b="1" u="sng" dirty="0"/>
          </a:p>
          <a:p>
            <a:r>
              <a:rPr lang="en-US" dirty="0"/>
              <a:t>It is a good idea to revisit the material you coded at the start because your codes will have likely developed during coding: Some recoding and new coding of earlier coded data may be necessary</a:t>
            </a:r>
            <a:r>
              <a:rPr lang="en-US" b="1" u="sng" dirty="0"/>
              <a:t>. </a:t>
            </a:r>
            <a:r>
              <a:rPr lang="en-US" dirty="0"/>
              <a:t>This stage of the process ends when your data are fully coded and the data relevant to each code has been collated.</a:t>
            </a:r>
            <a:r>
              <a:rPr lang="en-US" b="1" u="sng" dirty="0"/>
              <a:t> </a:t>
            </a:r>
            <a:r>
              <a:rPr lang="en-US" dirty="0"/>
              <a:t>Depending on your topic, data set, and precision in coding, you will have generated any number of codes—there is no maximum. What you want are enough codes to capture both the diversity, and the patterns, within the data, and codes should appear across more than one data item</a:t>
            </a:r>
            <a:endParaRPr lang="en-US" b="1" u="sng"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622538-D46A-430F-84BA-FAFCDAFE83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65112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open-sans"/>
              </a:rPr>
              <a:t>The third and fourth phases involve searching for and refining themes. This process includes starting with the full long list of codes and organizing them into categories that reflect the nature of your data. There are many creative ways of doing this. Many folks like to use concept maps (</a:t>
            </a:r>
            <a:r>
              <a:rPr lang="en-US" b="0" i="0" dirty="0" err="1">
                <a:solidFill>
                  <a:srgbClr val="1B1B1B"/>
                </a:solidFill>
                <a:effectLst/>
                <a:latin typeface="open-sans"/>
              </a:rPr>
              <a:t>Maietta</a:t>
            </a:r>
            <a:r>
              <a:rPr lang="en-US" b="0" i="0" dirty="0">
                <a:solidFill>
                  <a:srgbClr val="1B1B1B"/>
                </a:solidFill>
                <a:effectLst/>
                <a:latin typeface="open-sans"/>
              </a:rPr>
              <a:t> et al. 2021) to organize their codes into themes. I prefer to write out codes on index cards and then physically categorize the content. I especially enjoy doing this when I work with collaborators and students so that we can visualize our work together. Clear main themes will emerge, but subthemes may also be present—organization is at the will of the data and the discretion of the research team. After the initial themes have been defined, you should review each and remove those that may not have sufficient support and combine themes with similar content areas. This will be an iterative process.</a:t>
            </a:r>
            <a:endParaRPr lang="en-US" dirty="0"/>
          </a:p>
          <a:p>
            <a:endParaRPr lang="en-US" dirty="0"/>
          </a:p>
          <a:p>
            <a:r>
              <a:rPr lang="en-US" dirty="0"/>
              <a:t>---</a:t>
            </a:r>
          </a:p>
          <a:p>
            <a:r>
              <a:rPr lang="en-US" dirty="0"/>
              <a:t>In this phase, your analysis starts to take shape as you shift from codes to themes. A theme “captures something important about the data in relation to the research question, and represents some level of patterned response or meaning within the data set” (Braun &amp; Clarke, 2006, p. 82). This phase involves reviewing the coded data to identify areas of similarity and overlap between codes: Can you identify any broad topics or issues around which codes cluster? </a:t>
            </a:r>
            <a:r>
              <a:rPr lang="en-US" b="1" dirty="0"/>
              <a:t>The basic process of generating themes and subthemes, which are the subcomponents of a theme, involves collapsing or clustering codes that seem to share some unifying feature together, so that they reflect and describe a coherent and meaningful pattern in the data.</a:t>
            </a:r>
          </a:p>
          <a:p>
            <a:endParaRPr lang="en-US" dirty="0"/>
          </a:p>
          <a:p>
            <a:r>
              <a:rPr lang="en-US" dirty="0"/>
              <a:t>Another important element of this stage is starting to explore the relationship between themes and to consider how themes will work together in telling an overall story about the data. Good themes are distinctive and, to some extent, stand alone, but they also need to work together as a whole. Think of themes like the pieces of a jigsaw puzzle: Together they provide a meaningful and lucid picture of your data. In your analysis, one central theme or concept may draw together or underpin all or most of your other themes—for our example, this would be heteronormativity. During this stage, it can also be useful to have a miscellaneous theme, which includes all the codes that do not clearly fit anywhere, which may end up as part of new themes or being discarded. Being able to let go of coded material and indeed provisional themes if they do not fit within your overall analysis is an important part of qualitative analysis. Remember, your job in analyzing the data, and reporting them, is to tell a particular story about the data, that answers your research question. It is not to represent everything that was said in the data. </a:t>
            </a:r>
          </a:p>
          <a:p>
            <a:endParaRPr lang="en-US" dirty="0"/>
          </a:p>
          <a:p>
            <a:r>
              <a:rPr lang="en-US" b="1" dirty="0"/>
              <a:t>How many themes are enough or too many? </a:t>
            </a:r>
            <a:r>
              <a:rPr lang="en-US" dirty="0"/>
              <a:t>Unfortunately, there is no magic formula that states that if you have X amount of data, and you are writing a report of Y length, you should have Z number of themes. The more data you have, the more codes and thus themes, you will likely generate; if you are writing a longer report, you will have space to discuss more themes. But with more themes, your analysis can lose coherence. What is essential is that your themes are presented in sufficient depth and detail to convey the richness and complexity of your data— you are unlikely to achieve this if you report more than six or seven themes in a 10,000-word report. Your themes will likely be “thin.” If you are trying to provide a meaningful overview of your data, one to two themes are likely insufficient; however, they may be sufficient for an in-depth analysis of one aspect of the data. In an 8,000- to 10,000-word article, we typically report two to six themes. </a:t>
            </a:r>
          </a:p>
          <a:p>
            <a:endParaRPr lang="en-US" dirty="0"/>
          </a:p>
          <a:p>
            <a:r>
              <a:rPr lang="en-US" dirty="0"/>
              <a:t>You should end this phase with a </a:t>
            </a:r>
            <a:r>
              <a:rPr lang="en-US" b="1" dirty="0"/>
              <a:t>thematic map or table outlining </a:t>
            </a:r>
            <a:r>
              <a:rPr lang="en-US" dirty="0"/>
              <a:t>your candidate themes, and you should collate all the data extracts relevant to each theme, so you are ready to begin the process of reviewing your themes.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622538-D46A-430F-84BA-FAFCDAFE83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0659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27</a:t>
            </a:fld>
            <a:endParaRPr lang="en-US"/>
          </a:p>
        </p:txBody>
      </p:sp>
    </p:spTree>
    <p:extLst>
      <p:ext uri="{BB962C8B-B14F-4D97-AF65-F5344CB8AC3E}">
        <p14:creationId xmlns:p14="http://schemas.microsoft.com/office/powerpoint/2010/main" val="15276212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open-sans"/>
              </a:rPr>
              <a:t>The third and fourth phases involve searching for and refining themes. This process includes starting with the full long list of codes and organizing them into categories that reflect the nature of your data. There are many creative ways of doing this. Many folks like to use concept maps (</a:t>
            </a:r>
            <a:r>
              <a:rPr lang="en-US" b="0" i="0" dirty="0" err="1">
                <a:solidFill>
                  <a:srgbClr val="1B1B1B"/>
                </a:solidFill>
                <a:effectLst/>
                <a:latin typeface="open-sans"/>
              </a:rPr>
              <a:t>Maietta</a:t>
            </a:r>
            <a:r>
              <a:rPr lang="en-US" b="0" i="0" dirty="0">
                <a:solidFill>
                  <a:srgbClr val="1B1B1B"/>
                </a:solidFill>
                <a:effectLst/>
                <a:latin typeface="open-sans"/>
              </a:rPr>
              <a:t> et al. 2021) to organize their codes into themes. I prefer to write out codes on index cards and then physically categorize the content. I especially enjoy doing this when I work with collaborators and students so that we can visualize our work together. Clear main themes will emerge, but subthemes may also be present—organization is at the will of the data and the discretion of the research team. After the initial themes have been defined, you should review each and remove those that may not have sufficient support and combine themes with similar content areas. This will be an iterative process.</a:t>
            </a:r>
            <a:endParaRPr lang="en-US" dirty="0"/>
          </a:p>
          <a:p>
            <a:endParaRPr lang="en-US" dirty="0"/>
          </a:p>
          <a:p>
            <a:r>
              <a:rPr lang="en-US" dirty="0"/>
              <a:t>---</a:t>
            </a:r>
          </a:p>
          <a:p>
            <a:r>
              <a:rPr lang="en-US" dirty="0"/>
              <a:t>In this phase, your analysis starts to take shape as you shift from codes to themes. A theme “captures something important about the data in relation to the research question, and represents some level of patterned response or meaning within the data set” (Braun &amp; Clarke, 2006, p. 82). This phase involves reviewing the coded data to identify areas of similarity and overlap between codes: Can you identify any broad topics or issues around which codes cluster? </a:t>
            </a:r>
            <a:r>
              <a:rPr lang="en-US" b="1" dirty="0"/>
              <a:t>The basic process of generating themes and subthemes, which are the subcomponents of a theme, involves collapsing or clustering codes that seem to share some unifying feature together, so that they reflect and describe a coherent and meaningful pattern in the data.</a:t>
            </a:r>
          </a:p>
          <a:p>
            <a:endParaRPr lang="en-US" dirty="0"/>
          </a:p>
          <a:p>
            <a:r>
              <a:rPr lang="en-US" dirty="0"/>
              <a:t>Another important element of this stage is starting to explore the relationship between themes and to consider how themes will work together in telling an overall story about the data. Good themes are distinctive and, to some extent, stand alone, but they also need to work together as a whole. Think of themes like the pieces of a jigsaw puzzle: Together they provide a meaningful and lucid picture of your data. In your analysis, one central theme or concept may draw together or underpin all or most of your other themes—for our example, this would be heteronormativity. During this stage, it can also be useful to have a miscellaneous theme, which includes all the codes that do not clearly fit anywhere, which may end up as part of new themes or being discarded. Being able to let go of coded material and indeed provisional themes if they do not fit within your overall analysis is an important part of qualitative analysis. Remember, your job in analyzing the data, and reporting them, is to tell a particular story about the data, that answers your research question. It is not to represent everything that was said in the data. </a:t>
            </a:r>
          </a:p>
          <a:p>
            <a:endParaRPr lang="en-US" dirty="0"/>
          </a:p>
          <a:p>
            <a:r>
              <a:rPr lang="en-US" b="1" dirty="0"/>
              <a:t>How many themes are enough or too many? </a:t>
            </a:r>
            <a:r>
              <a:rPr lang="en-US" dirty="0"/>
              <a:t>Unfortunately, there is no magic formula that states that if you have X amount of data, and you are writing a report of Y length, you should have Z number of themes. The more data you have, the more codes and thus themes, you will likely generate; if you are writing a longer report, you will have space to discuss more themes. But with more themes, your analysis can lose coherence. What is essential is that your themes are presented in sufficient depth and detail to convey the richness and complexity of your data— you are unlikely to achieve this if you report more than six or seven themes in a 10,000-word report. Your themes will likely be “thin.” If you are trying to provide a meaningful overview of your data, one to two themes are likely insufficient; however, they may be sufficient for an in-depth analysis of one aspect of the data. In an 8,000- to 10,000-word article, we typically report two to six themes. </a:t>
            </a:r>
          </a:p>
          <a:p>
            <a:endParaRPr lang="en-US" dirty="0"/>
          </a:p>
          <a:p>
            <a:r>
              <a:rPr lang="en-US" dirty="0"/>
              <a:t>You should end this phase with a </a:t>
            </a:r>
            <a:r>
              <a:rPr lang="en-US" b="1" dirty="0"/>
              <a:t>thematic map or table outlining </a:t>
            </a:r>
            <a:r>
              <a:rPr lang="en-US" dirty="0"/>
              <a:t>your candidate themes, and you should collate all the data extracts relevant to each theme, so you are ready to begin the process of reviewing your themes.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622538-D46A-430F-84BA-FAFCDAFE83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1763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This phase involves a recursive process whereby the developing themes are reviewed in relation to the coded data and entire data set. This phase is essentially about quality checking. It is particularly important for novice researchers and for those working with very large data sets, where it is simply not possible to hold your entire data set in your head. The first step is to check your themes against the collated extracts of data and to explore whether the theme works in relation to the data. If it does not, you might need to discard some codes or relocate them under another theme; alternatively, you may redraw the boundaries of the theme, so that it more meaningfully captures the relevant data. If these tweaks do not work, you might need to discard your theme altogether and start again—you should not force your analysis into coherence. </a:t>
            </a:r>
          </a:p>
          <a:p>
            <a:endParaRPr lang="en-US" dirty="0"/>
          </a:p>
          <a:p>
            <a:r>
              <a:rPr lang="en-US" dirty="0"/>
              <a:t>Key questions to ask are as follows: ■ Is this a theme (it could be just a code)? ■ If it is a theme, what is the quality of this theme (does it tell me something useful about the data set and my research question)? ■ What are the boundaries of this theme (what does it include and exclude)? ■ Are there enough (meaningful) data to support this theme (is the theme thin or thick)? ■ Are the data too diverse and wide ranging (does the theme lack coherence)? </a:t>
            </a:r>
          </a:p>
          <a:p>
            <a:endParaRPr lang="en-US" dirty="0"/>
          </a:p>
          <a:p>
            <a:r>
              <a:rPr lang="en-US" dirty="0"/>
              <a:t>You may end up collapsing a number of potential themes together or splitting a big broad theme a number of more specific or coherent themes. Once you have a distinctive and coherent set of themes that work in relation to the coded data extracts, you should undertake the second stage in the review process—reviewing the themes in relation to the entire data set. This involves one final reread of all your data to determine whether your themes meaningfully capture the entire data set or an aspect thereof. </a:t>
            </a:r>
            <a:r>
              <a:rPr lang="en-US" b="1" dirty="0"/>
              <a:t>What you are aiming for is a set of themes that capture the most important and relevant elements of the data, and the overall tone of the data, in relation to your research question</a:t>
            </a:r>
            <a:r>
              <a:rPr lang="en-US" dirty="0"/>
              <a:t>. If your thematic map and set of themes does this, good. You can move to the next phase. If not, further refining and reviewing will be necessary to adequately capture the data. A mismatch will most likely occur if selective or inadequate coding has taken place, or if coding evolved over a data set and data were not recoded using the final set of codes. Revision at this stage might involve creating additional themes or tweaking or discarding existing themes.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good name for a theme is informative, concise, and catchy.</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622538-D46A-430F-84BA-FAFCDAFE83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0892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open-sans"/>
              </a:rPr>
              <a:t>Last, (phase 5 &amp; 6—blurry lines) it is time to name the themes and write up the findings. The name of the theme should reflect its essence rather than paraphrase a topic (Braun and Clarke 2006). For example, a student and I are currently doing a qualitative study of disclosure experiences after sexual assault. Students frequently said that supporting a survivor of assault really depends on whether or not the survivor is ready to move forward with reporting. You might summarize this as “it depends” or a literal interpretation, but we called this “tentative justice,” which captured more of the spirit of what the participants said. After naming, the thematic map should be complete, and then you can craft your narrative of how the themes fit together and what story they tell about the population or phenomenon you are studying. In this phase it is helpful to review examples of write-ups of similar studies.</a:t>
            </a:r>
          </a:p>
          <a:p>
            <a:r>
              <a:rPr lang="en-US" b="0" i="0" dirty="0">
                <a:solidFill>
                  <a:srgbClr val="1B1B1B"/>
                </a:solidFill>
                <a:effectLst/>
                <a:latin typeface="open-sans"/>
              </a:rPr>
              <a:t>--</a:t>
            </a:r>
            <a:endParaRPr lang="en-US" dirty="0"/>
          </a:p>
          <a:p>
            <a:endParaRPr lang="en-US" dirty="0"/>
          </a:p>
          <a:p>
            <a:r>
              <a:rPr lang="en-US" dirty="0"/>
              <a:t>When defining your themes, you need to be able to clearly state what is unique and specific about each theme—whether you can sum up the essence of each theme in a few sentences is a good test of this (see Exhibit 4.3). A good thematic analysis will have themes that (a) do not try to do too much, as themes should ideally have a singular focus; (b) are related but do not overlap, so they are not repetitive, although they may build on previous themes; and (c) directly address your research question. Each theme identified in Exhibit 4.3 has a clear focus, scope, and purpose; each in turn builds on and develops the previous theme(s); and together the themes provide a coherent overall story about the data. In some cases, you may want to have subthemes within a theme. These themes are useful in cases in which there are one or two overarching patterns within the data in relation to your question, but each is played out in a number of different ways. </a:t>
            </a:r>
          </a:p>
          <a:p>
            <a:endParaRPr lang="en-US" dirty="0"/>
          </a:p>
          <a:p>
            <a:r>
              <a:rPr lang="en-US" dirty="0"/>
              <a:t>This phase involves the deep analytic work involved in thematic analysis, the crucial shaping up of analysis into its fine-grained detail. As analysis now necessarily involves writing, the separation between Phase 5 and Phase 6 is often slightly blurry. This phase involves selecting extracts to present and analyze and then setting out the story of each theme with or around these extracts. What makes good data to quote and analyze? Ideally, each extract would provide a vivid, compelling example that clearly illustrates the analytic points you are making. It is good to draw on extracts from across your data items to show the coverage of the theme, rather than drawing on only one data item (this can be frustrating when one source articulates it all perfectly—the analysis in Exhibit 4.4 quotes Asha because he expressed that part of the theme particularly well). The extracts you select to quote and analyze provide the structure for the analysis—the data narrative informing the reader of your interpretation of the data and their meaning. In analyzing the data, you use it to tell a story of the data. Data do not speak for themselves—you must not simply paraphrase the content of the data. Your analytic narrative needs to tell the reader what about an extract is interesting and why. Throughout your analytic section, you would typically have at least as much narrative surrounding your data as extracts. Data must be interpreted and connected to your broader research questions and to the scholarly fields within which your work is situated. Some qualitative research includes this as a separate discussion section; other research incorporates discussion of the literature into the analysis, creating a Results and Discussion section. Both styles work with TA. An integrated approach works well when strong connections exist with existing research and when the analysis is more theoretical or interpretative. This approach can also avoid repetition between results and discussion sections.</a:t>
            </a:r>
          </a:p>
          <a:p>
            <a:endParaRPr lang="en-US" dirty="0"/>
          </a:p>
          <a:p>
            <a:r>
              <a:rPr lang="en-US" dirty="0"/>
              <a:t>Even when we present a lot of short extracts of data, however, seemingly reporting quite closely what participants said, the analysis always moves beyond the data. It does not just report words—it interprets them and organizes them within a larger overarching conceptual framework. Regardless of what form of TA is done, analysis uses data to make a point. </a:t>
            </a:r>
            <a:r>
              <a:rPr lang="en-US" b="1" dirty="0"/>
              <a:t>Analysis needs to be driven by the question, “So what?” What is relevant or useful here to answering my question? </a:t>
            </a:r>
            <a:r>
              <a:rPr lang="en-US" dirty="0"/>
              <a:t>This process of telling an analytic narrative around your data extracts needs to take place for all your themes. Each theme also needs to be developed not only in its own right but also in relation to your research question and in relation to the other themes. Conclusions can and should be drawn from across the whole analysis. So an analysis needs to </a:t>
            </a:r>
            <a:r>
              <a:rPr lang="en-US" u="sng" dirty="0"/>
              <a:t>make interconnections between themes</a:t>
            </a:r>
            <a:r>
              <a:rPr lang="en-US" dirty="0"/>
              <a:t> and say something overall about the data set. The other aspect of this phase is working out what to call each theme. Naming might seem trivial, but this short title can and should signal a lot.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622538-D46A-430F-84BA-FAFCDAFE83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86963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open-sans"/>
              </a:rPr>
              <a:t>As with all qualitative work, it is important to consider your positionality. Braun and Clarke suggest considering and identifying whether you are a “cultural member” or a “cultural commentator” on the population under study. Acknowledging your role, position, and bias are essential to this type of interpretative work.</a:t>
            </a:r>
          </a:p>
          <a:p>
            <a:endParaRPr lang="en-US" b="0" i="0" dirty="0">
              <a:solidFill>
                <a:srgbClr val="1B1B1B"/>
              </a:solidFill>
              <a:effectLst/>
              <a:latin typeface="open-sans"/>
            </a:endParaRPr>
          </a:p>
          <a:p>
            <a:r>
              <a:rPr lang="en-US" b="0" i="0" dirty="0">
                <a:solidFill>
                  <a:srgbClr val="1B1B1B"/>
                </a:solidFill>
                <a:effectLst/>
                <a:latin typeface="open-sans"/>
              </a:rPr>
              <a:t>--</a:t>
            </a:r>
            <a:endParaRPr lang="en-US" dirty="0"/>
          </a:p>
          <a:p>
            <a:endParaRPr lang="en-US" dirty="0"/>
          </a:p>
          <a:p>
            <a:r>
              <a:rPr lang="en-US" dirty="0"/>
              <a:t>Although the final phase of analysis is the production of a report such as a journal article or a dissertation, it is not a phase that only begins at the end. Unlike in quantitative research, we do not complete our analysis of the data and then write it up. Writing and analysis are thoroughly interwoven in qualitative research—from informal writing of notes and memos to the more formal processes of analysis and report writing. The purpose of your report is to provide a compelling story about your data based on your analysis. The story should be convincing and clear yet complex and embedded in a scholarly field. Even for descriptive TA, it needs to go beyond description to make an argument that answers your research question. Good writing comes with practice but try to avoid repetition, paraphrasing, unnecessary complexity, and passive phrasing. In general, qualitative research is best reported using a first-person active tense but check the requirements for your report. The order in which you present your themes is important: Themes should connect logically and meaningfully and, if relevant, should build on previous themes to tell a coherent story about the data</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622538-D46A-430F-84BA-FAFCDAFE83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8433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9282FE-C1AB-48CE-865C-26F411D45C52}" type="slidenum">
              <a:rPr lang="en-US" smtClean="0"/>
              <a:t>3</a:t>
            </a:fld>
            <a:endParaRPr lang="en-US"/>
          </a:p>
        </p:txBody>
      </p:sp>
    </p:spTree>
    <p:extLst>
      <p:ext uri="{BB962C8B-B14F-4D97-AF65-F5344CB8AC3E}">
        <p14:creationId xmlns:p14="http://schemas.microsoft.com/office/powerpoint/2010/main" val="16408943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More experienced analysts will (a) likely have deeper insights into their data during familiarization, (b) find the process of coding quicker and easier and be able to code at a more conceptual level, and (c) more quickly and confidently develop themes that need less reviewing and refining, especially if working with a smaller data set. </a:t>
            </a:r>
          </a:p>
          <a:p>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35</a:t>
            </a:fld>
            <a:endParaRPr lang="en-US"/>
          </a:p>
        </p:txBody>
      </p:sp>
    </p:spTree>
    <p:extLst>
      <p:ext uri="{BB962C8B-B14F-4D97-AF65-F5344CB8AC3E}">
        <p14:creationId xmlns:p14="http://schemas.microsoft.com/office/powerpoint/2010/main" val="24686620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37</a:t>
            </a:fld>
            <a:endParaRPr lang="en-US"/>
          </a:p>
        </p:txBody>
      </p:sp>
    </p:spTree>
    <p:extLst>
      <p:ext uri="{BB962C8B-B14F-4D97-AF65-F5344CB8AC3E}">
        <p14:creationId xmlns:p14="http://schemas.microsoft.com/office/powerpoint/2010/main" val="30579562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38</a:t>
            </a:fld>
            <a:endParaRPr lang="en-US"/>
          </a:p>
        </p:txBody>
      </p:sp>
    </p:spTree>
    <p:extLst>
      <p:ext uri="{BB962C8B-B14F-4D97-AF65-F5344CB8AC3E}">
        <p14:creationId xmlns:p14="http://schemas.microsoft.com/office/powerpoint/2010/main" val="1226614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9282FE-C1AB-48CE-865C-26F411D45C52}" type="slidenum">
              <a:rPr lang="en-US" smtClean="0"/>
              <a:t>4</a:t>
            </a:fld>
            <a:endParaRPr lang="en-US"/>
          </a:p>
        </p:txBody>
      </p:sp>
    </p:spTree>
    <p:extLst>
      <p:ext uri="{BB962C8B-B14F-4D97-AF65-F5344CB8AC3E}">
        <p14:creationId xmlns:p14="http://schemas.microsoft.com/office/powerpoint/2010/main" val="1975289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 to in QUAN research, there are many different analyses that you can choose to analyze your data. This is also very true for qualitative data. </a:t>
            </a:r>
          </a:p>
          <a:p>
            <a:endParaRPr lang="en-US" dirty="0"/>
          </a:p>
        </p:txBody>
      </p:sp>
      <p:sp>
        <p:nvSpPr>
          <p:cNvPr id="4" name="Slide Number Placeholder 3"/>
          <p:cNvSpPr>
            <a:spLocks noGrp="1"/>
          </p:cNvSpPr>
          <p:nvPr>
            <p:ph type="sldNum" sz="quarter" idx="5"/>
          </p:nvPr>
        </p:nvSpPr>
        <p:spPr/>
        <p:txBody>
          <a:bodyPr/>
          <a:lstStyle/>
          <a:p>
            <a:fld id="{0B9282FE-C1AB-48CE-865C-26F411D45C52}" type="slidenum">
              <a:rPr lang="en-US" smtClean="0"/>
              <a:t>5</a:t>
            </a:fld>
            <a:endParaRPr lang="en-US"/>
          </a:p>
        </p:txBody>
      </p:sp>
    </p:spTree>
    <p:extLst>
      <p:ext uri="{BB962C8B-B14F-4D97-AF65-F5344CB8AC3E}">
        <p14:creationId xmlns:p14="http://schemas.microsoft.com/office/powerpoint/2010/main" val="2950604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open-sans"/>
              </a:rPr>
              <a:t>I find this process to be relatively manageable and an excellent method for capturing the spirit of a sizable quantity of data while still retaining an individualistic lens. </a:t>
            </a:r>
          </a:p>
          <a:p>
            <a:endParaRPr lang="en-US" b="0" i="0" dirty="0">
              <a:solidFill>
                <a:srgbClr val="1B1B1B"/>
              </a:solidFill>
              <a:effectLst/>
              <a:latin typeface="open-sans"/>
            </a:endParaRPr>
          </a:p>
          <a:p>
            <a:r>
              <a:rPr lang="en-US" b="0" i="0" dirty="0">
                <a:solidFill>
                  <a:srgbClr val="1B1B1B"/>
                </a:solidFill>
                <a:effectLst/>
                <a:latin typeface="open-sans"/>
              </a:rPr>
              <a:t>Interweave some resources and software to consider using </a:t>
            </a:r>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6</a:t>
            </a:fld>
            <a:endParaRPr lang="en-US"/>
          </a:p>
        </p:txBody>
      </p:sp>
    </p:spTree>
    <p:extLst>
      <p:ext uri="{BB962C8B-B14F-4D97-AF65-F5344CB8AC3E}">
        <p14:creationId xmlns:p14="http://schemas.microsoft.com/office/powerpoint/2010/main" val="1926915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B1B1B"/>
                </a:solidFill>
                <a:effectLst/>
                <a:latin typeface="open-sans"/>
              </a:rPr>
              <a:t>Braun and Clarke (2006) define thematic analysis as “a method for identifying, </a:t>
            </a:r>
            <a:r>
              <a:rPr lang="en-US" b="0" i="0" dirty="0" err="1">
                <a:solidFill>
                  <a:srgbClr val="1B1B1B"/>
                </a:solidFill>
                <a:effectLst/>
                <a:latin typeface="open-sans"/>
              </a:rPr>
              <a:t>analysing</a:t>
            </a:r>
            <a:r>
              <a:rPr lang="en-US" b="0" i="0" dirty="0">
                <a:solidFill>
                  <a:srgbClr val="1B1B1B"/>
                </a:solidFill>
                <a:effectLst/>
                <a:latin typeface="open-sans"/>
              </a:rPr>
              <a:t> and reporting patterns (themes) within data. It minimally organizes and describes your data set in (rich) detail.” The method is inherently atheoretical, but it can be used alongside the researcher’s theoretical model of choice, and with any sample size. While some qualitative studies focus on count or frequency of responses as the way of indicating importance of content, thematic analysis focuses solely on meaning and narrative as the outcomes of interest. Thematic analysis can be used with whole datasets or to focus in on one question or topic. Despite its primary use with deductive approaches, meaning coming into analysis with preset ideas or hypothesis, it can also be used with inductive or data-driven approaches.</a:t>
            </a:r>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9</a:t>
            </a:fld>
            <a:endParaRPr lang="en-US"/>
          </a:p>
        </p:txBody>
      </p:sp>
    </p:spTree>
    <p:extLst>
      <p:ext uri="{BB962C8B-B14F-4D97-AF65-F5344CB8AC3E}">
        <p14:creationId xmlns:p14="http://schemas.microsoft.com/office/powerpoint/2010/main" val="2190770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10</a:t>
            </a:fld>
            <a:endParaRPr lang="en-US"/>
          </a:p>
        </p:txBody>
      </p:sp>
    </p:spTree>
    <p:extLst>
      <p:ext uri="{BB962C8B-B14F-4D97-AF65-F5344CB8AC3E}">
        <p14:creationId xmlns:p14="http://schemas.microsoft.com/office/powerpoint/2010/main" val="2025037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11</a:t>
            </a:fld>
            <a:endParaRPr lang="en-US"/>
          </a:p>
        </p:txBody>
      </p:sp>
    </p:spTree>
    <p:extLst>
      <p:ext uri="{BB962C8B-B14F-4D97-AF65-F5344CB8AC3E}">
        <p14:creationId xmlns:p14="http://schemas.microsoft.com/office/powerpoint/2010/main" val="1190164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622538-D46A-430F-84BA-FAFCDAFE8377}" type="slidenum">
              <a:rPr lang="en-US" smtClean="0"/>
              <a:t>18</a:t>
            </a:fld>
            <a:endParaRPr lang="en-US"/>
          </a:p>
        </p:txBody>
      </p:sp>
    </p:spTree>
    <p:extLst>
      <p:ext uri="{BB962C8B-B14F-4D97-AF65-F5344CB8AC3E}">
        <p14:creationId xmlns:p14="http://schemas.microsoft.com/office/powerpoint/2010/main" val="2628369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2108120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8927EBC-F0DB-4CED-B3F4-A4083A062D41}" type="datetimeFigureOut">
              <a:rPr lang="en-US" smtClean="0"/>
              <a:t>8/23/24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1158967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25614881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91FA7-F8FF-4152-A506-284A05DB8D21}"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8743519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877318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8927EBC-F0DB-4CED-B3F4-A4083A062D41}" type="datetimeFigureOut">
              <a:rPr lang="en-US" smtClean="0"/>
              <a:t>8/23/24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18531702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8927EBC-F0DB-4CED-B3F4-A4083A062D41}" type="datetimeFigureOut">
              <a:rPr lang="en-US" smtClean="0"/>
              <a:t>8/23/24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25827598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33906265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40971087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B2DF4-7BB4-409F-A9F0-0C8A90F7C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A17498-2AF6-46E0-8532-42B92A39D4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0FC8B3-110C-472F-9EE8-4BF5BEE41AD8}"/>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016531B-2E53-4378-BCAC-32A7BF2E34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21D12C-B480-4930-A03B-EE36B5B97ED8}"/>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9465461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A4A17-9D79-420B-877B-214960F87E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CFE0BD-6214-445E-A15C-2B8FAD07AF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DBA53-D0CD-4CA7-B2BB-67C432588A33}"/>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B2BAE95C-0659-4CC9-8C9F-35D9272414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60D9C3-C6A4-4E70-8972-7923024C732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6711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38620657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EEB-B643-41CD-A372-986ED9D0EF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1AB8DD-A93C-4909-99DA-76719A6FBE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19C036-4246-43FB-8188-10CA26CBD297}"/>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E14D4B24-3DC4-4BB2-BE8B-2F961BB78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4B401-6588-41BB-B564-B2E3583E65F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4944660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1CC3-FA3E-4D6C-9552-7463E0A48C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3F57C1-CA87-4BC5-8050-AA8FB5F65A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66A70D-3BAA-4FCA-B105-C5CA23DA3D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7A7C40-5E83-41C8-ACCD-8510CE474E5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6CE2EBC6-C2D2-48E5-B1DA-4845273A39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2E06A4-706C-4DD3-A92C-B479AB5AE15A}"/>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4626917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6DCE0-DCB9-4FAF-B835-4E40401B58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895B28-7B57-42CD-8FCF-DC9468F0E6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989743-72A5-432C-BC62-2F7CEC1116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E3BA4E-C1D2-4598-A22F-F3E2B282EA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04DCE2-51AA-48A2-93C6-276ADBE17C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123FA8-C85C-42E6-B9A3-1000392F30CC}"/>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8" name="Footer Placeholder 7">
            <a:extLst>
              <a:ext uri="{FF2B5EF4-FFF2-40B4-BE49-F238E27FC236}">
                <a16:creationId xmlns:a16="http://schemas.microsoft.com/office/drawing/2014/main" id="{1D9C7C40-A934-4550-8435-EE0D4D45DF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3B6BCC-4592-4596-BCC6-252ED19E6B9E}"/>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8476960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8349C-064E-4D9A-9C22-C34D50DBE9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F7C999-7C82-4C9F-ADBC-60263AE9C3E5}"/>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4" name="Footer Placeholder 3">
            <a:extLst>
              <a:ext uri="{FF2B5EF4-FFF2-40B4-BE49-F238E27FC236}">
                <a16:creationId xmlns:a16="http://schemas.microsoft.com/office/drawing/2014/main" id="{8564BC1D-F2E8-4290-BD6F-9A3BD5652B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0EA3F59-3677-41E8-9BE5-21B7890CE6D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2294869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CB805-B9CE-4B1F-90DB-B90E2756FDDE}"/>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3" name="Footer Placeholder 2">
            <a:extLst>
              <a:ext uri="{FF2B5EF4-FFF2-40B4-BE49-F238E27FC236}">
                <a16:creationId xmlns:a16="http://schemas.microsoft.com/office/drawing/2014/main" id="{D8601474-BDD6-4265-BE90-48B755F64A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E4398A-5762-4ED8-A7EA-4C03C548FFF4}"/>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3556233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C8347-A30A-4E6E-89FF-910C15D5D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7456B0-1A6D-4C96-8574-5206A095C4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6935E0-93B4-4520-B31F-8DC6155551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4024F8-4F29-4F39-9908-89D25F1B45EB}"/>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14C5B412-7A85-4813-BC7A-BCC5EFDDB1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6EB6E-5CFF-435C-B45A-A70073967FF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9320124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77BF-F36C-4D56-AB87-5A6C4835E8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F5CD67-21A9-4417-AC7E-778BD397F6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750073-07D9-4951-A37E-BC857E562B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40ED34-DFAD-4E32-A253-FD88025C70B0}"/>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0AF6F17E-3F36-442B-A506-1152022365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28FADA-9E39-409A-A49C-3DDE2C0C48AD}"/>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2898105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325AC-6D98-4D67-B295-4BA61E881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0BB4B3-3330-4FF7-A91C-6802BA1378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416746-6106-40F6-AFAD-225B38ADBBC1}"/>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8EE404D7-116C-4852-BE81-EDDDF37EB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DE531-7146-494C-98DC-159ABBE622E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0515723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058F84-305E-4966-B7B3-D03798C29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0DED92-449A-4E56-A030-783D627D60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5AB691-52C9-4369-8DC3-4FE5B5F485A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A7826C14-AAC5-4709-AC20-1A86A1345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2955B-2492-41DD-9BCA-CDC8521235B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936118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37108078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8927EBC-F0DB-4CED-B3F4-A4083A062D41}" type="datetimeFigureOut">
              <a:rPr lang="en-US" smtClean="0"/>
              <a:t>8/23/24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3255366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8927EBC-F0DB-4CED-B3F4-A4083A062D41}" type="datetimeFigureOut">
              <a:rPr lang="en-US" smtClean="0"/>
              <a:t>8/23/24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1824230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3027577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431532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A8927EBC-F0DB-4CED-B3F4-A4083A062D41}" type="datetimeFigureOut">
              <a:rPr lang="en-US" smtClean="0"/>
              <a:t>8/23/24</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1258712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8927EBC-F0DB-4CED-B3F4-A4083A062D41}" type="datetimeFigureOut">
              <a:rPr lang="en-US" smtClean="0"/>
              <a:t>8/23/24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691FA7-F8FF-4152-A506-284A05DB8D21}" type="slidenum">
              <a:rPr lang="en-US" smtClean="0"/>
              <a:t>‹#›</a:t>
            </a:fld>
            <a:endParaRPr lang="en-US"/>
          </a:p>
        </p:txBody>
      </p:sp>
    </p:spTree>
    <p:extLst>
      <p:ext uri="{BB962C8B-B14F-4D97-AF65-F5344CB8AC3E}">
        <p14:creationId xmlns:p14="http://schemas.microsoft.com/office/powerpoint/2010/main" val="3276094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8927EBC-F0DB-4CED-B3F4-A4083A062D41}" type="datetimeFigureOut">
              <a:rPr lang="en-US" smtClean="0"/>
              <a:t>8/23/24</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23691FA7-F8FF-4152-A506-284A05DB8D21}" type="slidenum">
              <a:rPr lang="en-US" smtClean="0"/>
              <a:t>‹#›</a:t>
            </a:fld>
            <a:endParaRPr lang="en-US"/>
          </a:p>
        </p:txBody>
      </p:sp>
    </p:spTree>
    <p:extLst>
      <p:ext uri="{BB962C8B-B14F-4D97-AF65-F5344CB8AC3E}">
        <p14:creationId xmlns:p14="http://schemas.microsoft.com/office/powerpoint/2010/main" val="30272938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48FCA-6491-40B4-8F5B-BD5922F486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EE1B5-098A-4EDA-9ED9-CED98FB3A4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E7EACF-13B8-4262-B44F-E0F42E1255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D1410F9-2C2B-4CB7-B0D6-BB19D67A24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7B0D7-B810-4C4A-9451-0CBAA8ED14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EE728F-77E6-44CF-B0D9-58BBE3FAC284}" type="slidenum">
              <a:rPr lang="en-US" smtClean="0"/>
              <a:t>‹#›</a:t>
            </a:fld>
            <a:endParaRPr lang="en-US"/>
          </a:p>
        </p:txBody>
      </p:sp>
    </p:spTree>
    <p:extLst>
      <p:ext uri="{BB962C8B-B14F-4D97-AF65-F5344CB8AC3E}">
        <p14:creationId xmlns:p14="http://schemas.microsoft.com/office/powerpoint/2010/main" val="87557984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9C44-ABFA-4022-9CAE-1EDE75702545}"/>
              </a:ext>
            </a:extLst>
          </p:cNvPr>
          <p:cNvSpPr>
            <a:spLocks noGrp="1"/>
          </p:cNvSpPr>
          <p:nvPr>
            <p:ph type="ctrTitle"/>
          </p:nvPr>
        </p:nvSpPr>
        <p:spPr>
          <a:xfrm>
            <a:off x="1094095" y="851517"/>
            <a:ext cx="5940584" cy="2991416"/>
          </a:xfrm>
        </p:spPr>
        <p:txBody>
          <a:bodyPr vert="horz" lIns="91440" tIns="45720" rIns="91440" bIns="45720" rtlCol="0" anchor="b">
            <a:normAutofit/>
          </a:bodyPr>
          <a:lstStyle/>
          <a:p>
            <a:pPr algn="l"/>
            <a:r>
              <a:rPr lang="en-US" b="1" kern="1200" dirty="0">
                <a:solidFill>
                  <a:schemeClr val="tx1"/>
                </a:solidFill>
                <a:latin typeface="+mj-lt"/>
                <a:ea typeface="+mj-ea"/>
                <a:cs typeface="+mj-cs"/>
              </a:rPr>
              <a:t>Thematic Analysis</a:t>
            </a:r>
            <a:endParaRPr lang="en-US" b="1" kern="1200" dirty="0">
              <a:latin typeface="+mj-lt"/>
              <a:ea typeface="+mj-ea"/>
              <a:cs typeface="+mj-cs"/>
            </a:endParaRPr>
          </a:p>
        </p:txBody>
      </p:sp>
      <p:pic>
        <p:nvPicPr>
          <p:cNvPr id="9" name="Picture 8" descr="A picture containing symbol, font, logo, graphics&#10;&#10;Description automatically generated">
            <a:extLst>
              <a:ext uri="{FF2B5EF4-FFF2-40B4-BE49-F238E27FC236}">
                <a16:creationId xmlns:a16="http://schemas.microsoft.com/office/drawing/2014/main" id="{44200BF2-5BA2-7D5D-F231-4B4889B47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366" y="2348883"/>
            <a:ext cx="3959651" cy="3657600"/>
          </a:xfrm>
          <a:prstGeom prst="rect">
            <a:avLst/>
          </a:prstGeom>
        </p:spPr>
      </p:pic>
      <p:sp>
        <p:nvSpPr>
          <p:cNvPr id="10" name="Parallelogram 9">
            <a:extLst>
              <a:ext uri="{FF2B5EF4-FFF2-40B4-BE49-F238E27FC236}">
                <a16:creationId xmlns:a16="http://schemas.microsoft.com/office/drawing/2014/main" id="{8DEF3D45-C484-4AA9-9C2A-EB2F650DE710}"/>
              </a:ext>
            </a:extLst>
          </p:cNvPr>
          <p:cNvSpPr/>
          <p:nvPr/>
        </p:nvSpPr>
        <p:spPr>
          <a:xfrm>
            <a:off x="-381000" y="410368"/>
            <a:ext cx="11049000" cy="1189832"/>
          </a:xfrm>
          <a:prstGeom prst="parallelogram">
            <a:avLst/>
          </a:prstGeom>
          <a:solidFill>
            <a:srgbClr val="147A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San Serif"/>
                <a:ea typeface="+mn-ea"/>
                <a:cs typeface="+mn-cs"/>
              </a:rPr>
              <a:t>Illuminating Theology With Psychological Science</a:t>
            </a:r>
            <a:endParaRPr kumimoji="0" lang="en-US" sz="3200" b="0" i="0" u="none" strike="noStrike" kern="1200" cap="none" spc="0" normalizeH="0" baseline="0" noProof="0" dirty="0">
              <a:ln>
                <a:noFill/>
              </a:ln>
              <a:solidFill>
                <a:prstClr val="white"/>
              </a:solidFill>
              <a:effectLst/>
              <a:uLnTx/>
              <a:uFillTx/>
              <a:latin typeface="San Serif"/>
              <a:ea typeface="+mn-ea"/>
              <a:cs typeface="+mn-cs"/>
            </a:endParaRPr>
          </a:p>
        </p:txBody>
      </p:sp>
      <p:sp>
        <p:nvSpPr>
          <p:cNvPr id="4" name="Title 1">
            <a:extLst>
              <a:ext uri="{FF2B5EF4-FFF2-40B4-BE49-F238E27FC236}">
                <a16:creationId xmlns:a16="http://schemas.microsoft.com/office/drawing/2014/main" id="{C2636744-D0FB-A683-F37E-72470E711B66}"/>
              </a:ext>
            </a:extLst>
          </p:cNvPr>
          <p:cNvSpPr txBox="1">
            <a:spLocks/>
          </p:cNvSpPr>
          <p:nvPr/>
        </p:nvSpPr>
        <p:spPr>
          <a:xfrm>
            <a:off x="1094094" y="4152616"/>
            <a:ext cx="5001905" cy="917095"/>
          </a:xfrm>
          <a:prstGeom prst="rect">
            <a:avLst/>
          </a:prstGeom>
        </p:spPr>
        <p:txBody>
          <a:bodyPr vert="horz" lIns="91440" tIns="45720" rIns="91440" bIns="45720" rtlCol="0" anchor="t">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400" b="1" i="0" u="none" strike="noStrike" kern="1200" cap="none" spc="0" normalizeH="0" baseline="0" noProof="0" dirty="0">
              <a:ln>
                <a:noFill/>
              </a:ln>
              <a:solidFill>
                <a:prstClr val="black">
                  <a:lumMod val="50000"/>
                  <a:lumOff val="50000"/>
                </a:prstClr>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24945936-8418-8296-6F26-520534119DDD}"/>
              </a:ext>
            </a:extLst>
          </p:cNvPr>
          <p:cNvSpPr txBox="1"/>
          <p:nvPr/>
        </p:nvSpPr>
        <p:spPr>
          <a:xfrm>
            <a:off x="991674" y="6220496"/>
            <a:ext cx="6043006" cy="276999"/>
          </a:xfrm>
          <a:prstGeom prst="rect">
            <a:avLst/>
          </a:prstGeom>
          <a:noFill/>
        </p:spPr>
        <p:txBody>
          <a:bodyPr wrap="square" rtlCol="0">
            <a:spAutoFit/>
          </a:bodyPr>
          <a:lstStyle/>
          <a:p>
            <a:r>
              <a:rPr lang="en-US" sz="1200" i="1" dirty="0"/>
              <a:t>This work was created by Karen Melton and is licensed under a CC-BY-NC-SA license.</a:t>
            </a:r>
          </a:p>
        </p:txBody>
      </p:sp>
    </p:spTree>
    <p:extLst>
      <p:ext uri="{BB962C8B-B14F-4D97-AF65-F5344CB8AC3E}">
        <p14:creationId xmlns:p14="http://schemas.microsoft.com/office/powerpoint/2010/main" val="947903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5BDD46-46C8-8E91-342C-94B9500C9EE6}"/>
              </a:ext>
            </a:extLst>
          </p:cNvPr>
          <p:cNvSpPr>
            <a:spLocks noGrp="1"/>
          </p:cNvSpPr>
          <p:nvPr>
            <p:ph type="title"/>
          </p:nvPr>
        </p:nvSpPr>
        <p:spPr>
          <a:xfrm>
            <a:off x="645130" y="772758"/>
            <a:ext cx="9404723" cy="1400530"/>
          </a:xfrm>
        </p:spPr>
        <p:txBody>
          <a:bodyPr/>
          <a:lstStyle/>
          <a:p>
            <a:r>
              <a:rPr lang="en-US" dirty="0"/>
              <a:t>Three Approaches to TA</a:t>
            </a:r>
          </a:p>
        </p:txBody>
      </p:sp>
      <p:sp>
        <p:nvSpPr>
          <p:cNvPr id="3" name="Content Placeholder 2">
            <a:extLst>
              <a:ext uri="{FF2B5EF4-FFF2-40B4-BE49-F238E27FC236}">
                <a16:creationId xmlns:a16="http://schemas.microsoft.com/office/drawing/2014/main" id="{322C4D2E-E80D-F6BF-E2CB-86F421BC2C8F}"/>
              </a:ext>
            </a:extLst>
          </p:cNvPr>
          <p:cNvSpPr>
            <a:spLocks noGrp="1"/>
          </p:cNvSpPr>
          <p:nvPr>
            <p:ph idx="1"/>
          </p:nvPr>
        </p:nvSpPr>
        <p:spPr>
          <a:xfrm>
            <a:off x="1103312" y="1661160"/>
            <a:ext cx="9976168" cy="4587239"/>
          </a:xfrm>
        </p:spPr>
        <p:txBody>
          <a:bodyPr>
            <a:normAutofit/>
          </a:bodyPr>
          <a:lstStyle/>
          <a:p>
            <a:pPr algn="l"/>
            <a:r>
              <a:rPr lang="en-US" sz="3200" b="1" i="0" u="none" strike="noStrike" baseline="0" dirty="0">
                <a:solidFill>
                  <a:schemeClr val="accent3"/>
                </a:solidFill>
                <a:latin typeface="STIX-Regular"/>
              </a:rPr>
              <a:t>coding reliability TA; </a:t>
            </a:r>
          </a:p>
          <a:p>
            <a:pPr lvl="1"/>
            <a:r>
              <a:rPr lang="en-US" sz="3000" dirty="0">
                <a:latin typeface="STIX-Regular"/>
              </a:rPr>
              <a:t>Most closely associated with the positivist paradigm</a:t>
            </a:r>
          </a:p>
          <a:p>
            <a:pPr lvl="1"/>
            <a:r>
              <a:rPr lang="en-US" sz="3000" b="0" i="0" u="none" strike="noStrike" baseline="0" dirty="0">
                <a:latin typeface="STIX-Regular"/>
              </a:rPr>
              <a:t>Multiple coders can apply the same codes to a dataset</a:t>
            </a:r>
          </a:p>
          <a:p>
            <a:pPr algn="l"/>
            <a:r>
              <a:rPr lang="en-US" sz="3200" b="1" i="0" u="none" strike="noStrike" baseline="0" dirty="0">
                <a:solidFill>
                  <a:schemeClr val="accent3"/>
                </a:solidFill>
                <a:latin typeface="STIX-Regular"/>
              </a:rPr>
              <a:t>codebook approaches to TA, </a:t>
            </a:r>
          </a:p>
          <a:p>
            <a:pPr lvl="1"/>
            <a:r>
              <a:rPr lang="en-US" sz="3000" b="0" i="0" u="none" strike="noStrike" baseline="0" dirty="0">
                <a:latin typeface="STIX-Regular"/>
              </a:rPr>
              <a:t>More deductive approach to coding, Closed-coding </a:t>
            </a:r>
          </a:p>
          <a:p>
            <a:pPr algn="l"/>
            <a:r>
              <a:rPr lang="en-US" sz="3200" b="1" i="0" u="none" strike="noStrike" baseline="0" dirty="0">
                <a:solidFill>
                  <a:schemeClr val="accent3"/>
                </a:solidFill>
                <a:latin typeface="STIX-Regular"/>
              </a:rPr>
              <a:t>the reflexive approach to TA</a:t>
            </a:r>
          </a:p>
          <a:p>
            <a:pPr lvl="1"/>
            <a:r>
              <a:rPr lang="en-US" sz="3200" dirty="0">
                <a:latin typeface="STIX-Regular"/>
              </a:rPr>
              <a:t>More inductive approach to coding, Open-coding </a:t>
            </a:r>
            <a:endParaRPr lang="en-US" sz="3200" dirty="0"/>
          </a:p>
        </p:txBody>
      </p:sp>
      <p:sp>
        <p:nvSpPr>
          <p:cNvPr id="4" name="TextBox 3">
            <a:extLst>
              <a:ext uri="{FF2B5EF4-FFF2-40B4-BE49-F238E27FC236}">
                <a16:creationId xmlns:a16="http://schemas.microsoft.com/office/drawing/2014/main" id="{0530D244-E7FE-5304-5153-1258A576AD1A}"/>
              </a:ext>
            </a:extLst>
          </p:cNvPr>
          <p:cNvSpPr txBox="1"/>
          <p:nvPr/>
        </p:nvSpPr>
        <p:spPr>
          <a:xfrm>
            <a:off x="9647919" y="6248399"/>
            <a:ext cx="2863122" cy="369332"/>
          </a:xfrm>
          <a:prstGeom prst="rect">
            <a:avLst/>
          </a:prstGeom>
          <a:noFill/>
        </p:spPr>
        <p:txBody>
          <a:bodyPr wrap="square" rtlCol="0">
            <a:spAutoFit/>
          </a:bodyPr>
          <a:lstStyle/>
          <a:p>
            <a:r>
              <a:rPr lang="en-US" dirty="0"/>
              <a:t>Braun et al., 2019</a:t>
            </a:r>
          </a:p>
        </p:txBody>
      </p:sp>
    </p:spTree>
    <p:extLst>
      <p:ext uri="{BB962C8B-B14F-4D97-AF65-F5344CB8AC3E}">
        <p14:creationId xmlns:p14="http://schemas.microsoft.com/office/powerpoint/2010/main" val="2753367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031" name="Picture 1030">
            <a:extLst>
              <a:ext uri="{FF2B5EF4-FFF2-40B4-BE49-F238E27FC236}">
                <a16:creationId xmlns:a16="http://schemas.microsoft.com/office/drawing/2014/main" id="{C9ECDD5C-152A-4CC7-8333-0F367B3A62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033" name="Picture 1032">
            <a:extLst>
              <a:ext uri="{FF2B5EF4-FFF2-40B4-BE49-F238E27FC236}">
                <a16:creationId xmlns:a16="http://schemas.microsoft.com/office/drawing/2014/main" id="{7F5C92A3-369B-43F3-BDCE-E560B1B0EC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035" name="Oval 1034">
            <a:extLst>
              <a:ext uri="{FF2B5EF4-FFF2-40B4-BE49-F238E27FC236}">
                <a16:creationId xmlns:a16="http://schemas.microsoft.com/office/drawing/2014/main" id="{AEBE9F1A-B38D-446E-83AE-14B17CE77F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037" name="Picture 1036">
            <a:extLst>
              <a:ext uri="{FF2B5EF4-FFF2-40B4-BE49-F238E27FC236}">
                <a16:creationId xmlns:a16="http://schemas.microsoft.com/office/drawing/2014/main" id="{915B5014-A7EC-4BA6-9C83-8840CF81DB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39" name="Picture 1038">
            <a:extLst>
              <a:ext uri="{FF2B5EF4-FFF2-40B4-BE49-F238E27FC236}">
                <a16:creationId xmlns:a16="http://schemas.microsoft.com/office/drawing/2014/main" id="{022C43AB-86D7-420D-8AD7-DC0A15FDD0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7">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041" name="Rectangle 1040">
            <a:extLst>
              <a:ext uri="{FF2B5EF4-FFF2-40B4-BE49-F238E27FC236}">
                <a16:creationId xmlns:a16="http://schemas.microsoft.com/office/drawing/2014/main" id="{5E3EB826-A471-488F-9E8A-D65528A3C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43" name="Rectangle 1042">
            <a:extLst>
              <a:ext uri="{FF2B5EF4-FFF2-40B4-BE49-F238E27FC236}">
                <a16:creationId xmlns:a16="http://schemas.microsoft.com/office/drawing/2014/main" id="{DFB3CEA1-88D9-42FB-88ED-1E9807FE6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descr="A diagram showing the &quot;Steps of thematic analysis&quot;: 1. Familiarize yourself with your data; 2. Generate initial codes; 3. Search for themes; 4. Review themes; 5. Define and name themes; 6. Produce the report">
            <a:extLst>
              <a:ext uri="{FF2B5EF4-FFF2-40B4-BE49-F238E27FC236}">
                <a16:creationId xmlns:a16="http://schemas.microsoft.com/office/drawing/2014/main" id="{3F9A96CC-68C6-C416-0517-A3AB4052E41A}"/>
              </a:ext>
            </a:extLst>
          </p:cNvPr>
          <p:cNvPicPr>
            <a:picLocks noGrp="1" noChangeAspect="1" noChangeArrowheads="1"/>
          </p:cNvPicPr>
          <p:nvPr>
            <p:ph idx="1"/>
          </p:nvPr>
        </p:nvPicPr>
        <p:blipFill>
          <a:blip r:embed="rId8">
            <a:extLst>
              <a:ext uri="{28A0092B-C50C-407E-A947-70E740481C1C}">
                <a14:useLocalDpi xmlns:a14="http://schemas.microsoft.com/office/drawing/2010/main" val="0"/>
              </a:ext>
            </a:extLst>
          </a:blip>
          <a:stretch>
            <a:fillRect/>
          </a:stretch>
        </p:blipFill>
        <p:spPr bwMode="auto">
          <a:xfrm>
            <a:off x="713327" y="643467"/>
            <a:ext cx="10765346" cy="5571066"/>
          </a:xfrm>
          <a:prstGeom prst="rect">
            <a:avLst/>
          </a:prstGeom>
          <a:noFill/>
          <a:extLst>
            <a:ext uri="{909E8E84-426E-40DD-AFC4-6F175D3DCCD1}">
              <a14:hiddenFill xmlns:a14="http://schemas.microsoft.com/office/drawing/2010/main">
                <a:solidFill>
                  <a:srgbClr val="FFFFFF"/>
                </a:solidFill>
              </a14:hiddenFill>
            </a:ext>
          </a:extLst>
        </p:spPr>
      </p:pic>
      <p:sp>
        <p:nvSpPr>
          <p:cNvPr id="1045" name="Rectangle 1044">
            <a:extLst>
              <a:ext uri="{FF2B5EF4-FFF2-40B4-BE49-F238E27FC236}">
                <a16:creationId xmlns:a16="http://schemas.microsoft.com/office/drawing/2014/main" id="{9A6C928E-4252-4F33-8C34-E50A12A31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753531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A67F7-F207-50F0-73EC-F27D014152D1}"/>
              </a:ext>
            </a:extLst>
          </p:cNvPr>
          <p:cNvSpPr>
            <a:spLocks noGrp="1"/>
          </p:cNvSpPr>
          <p:nvPr>
            <p:ph type="title"/>
          </p:nvPr>
        </p:nvSpPr>
        <p:spPr>
          <a:xfrm>
            <a:off x="645130" y="879438"/>
            <a:ext cx="9404723" cy="1400530"/>
          </a:xfrm>
        </p:spPr>
        <p:txBody>
          <a:bodyPr/>
          <a:lstStyle/>
          <a:p>
            <a:r>
              <a:rPr lang="en-US" dirty="0"/>
              <a:t>These steps assume… </a:t>
            </a:r>
          </a:p>
        </p:txBody>
      </p:sp>
      <p:sp>
        <p:nvSpPr>
          <p:cNvPr id="3" name="Content Placeholder 2">
            <a:extLst>
              <a:ext uri="{FF2B5EF4-FFF2-40B4-BE49-F238E27FC236}">
                <a16:creationId xmlns:a16="http://schemas.microsoft.com/office/drawing/2014/main" id="{E21A00BB-74B7-9AB8-1CCD-0D880C3AC4E4}"/>
              </a:ext>
            </a:extLst>
          </p:cNvPr>
          <p:cNvSpPr>
            <a:spLocks noGrp="1"/>
          </p:cNvSpPr>
          <p:nvPr>
            <p:ph idx="1"/>
          </p:nvPr>
        </p:nvSpPr>
        <p:spPr>
          <a:xfrm>
            <a:off x="7568186" y="1941044"/>
            <a:ext cx="8946541" cy="4195481"/>
          </a:xfrm>
        </p:spPr>
        <p:txBody>
          <a:bodyPr/>
          <a:lstStyle/>
          <a:p>
            <a:r>
              <a:rPr lang="en-US" dirty="0"/>
              <a:t>Topic</a:t>
            </a:r>
          </a:p>
          <a:p>
            <a:r>
              <a:rPr lang="en-US" dirty="0"/>
              <a:t>Lit Review</a:t>
            </a:r>
          </a:p>
          <a:p>
            <a:r>
              <a:rPr lang="en-US" dirty="0"/>
              <a:t>Research question identified </a:t>
            </a:r>
          </a:p>
          <a:p>
            <a:r>
              <a:rPr lang="en-US" dirty="0"/>
              <a:t>Design the study</a:t>
            </a:r>
          </a:p>
          <a:p>
            <a:r>
              <a:rPr lang="en-US" dirty="0"/>
              <a:t>Data collected </a:t>
            </a:r>
          </a:p>
          <a:p>
            <a:r>
              <a:rPr lang="en-US" dirty="0"/>
              <a:t>Data transcribed</a:t>
            </a:r>
          </a:p>
        </p:txBody>
      </p:sp>
      <p:graphicFrame>
        <p:nvGraphicFramePr>
          <p:cNvPr id="4" name="Content Placeholder 3">
            <a:extLst>
              <a:ext uri="{FF2B5EF4-FFF2-40B4-BE49-F238E27FC236}">
                <a16:creationId xmlns:a16="http://schemas.microsoft.com/office/drawing/2014/main" id="{BCD3FF86-BB8A-7919-111E-1D8ED4239386}"/>
              </a:ext>
            </a:extLst>
          </p:cNvPr>
          <p:cNvGraphicFramePr>
            <a:graphicFrameLocks/>
          </p:cNvGraphicFramePr>
          <p:nvPr>
            <p:extLst>
              <p:ext uri="{D42A27DB-BD31-4B8C-83A1-F6EECF244321}">
                <p14:modId xmlns:p14="http://schemas.microsoft.com/office/powerpoint/2010/main" val="3915744081"/>
              </p:ext>
            </p:extLst>
          </p:nvPr>
        </p:nvGraphicFramePr>
        <p:xfrm>
          <a:off x="875119" y="1970925"/>
          <a:ext cx="6931630" cy="4195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a:extLst>
              <a:ext uri="{FF2B5EF4-FFF2-40B4-BE49-F238E27FC236}">
                <a16:creationId xmlns:a16="http://schemas.microsoft.com/office/drawing/2014/main" id="{EDF99D48-9838-4E4B-BE46-517FED3A4401}"/>
              </a:ext>
            </a:extLst>
          </p:cNvPr>
          <p:cNvSpPr/>
          <p:nvPr/>
        </p:nvSpPr>
        <p:spPr>
          <a:xfrm rot="5400000">
            <a:off x="939548" y="3252532"/>
            <a:ext cx="4165600" cy="1602386"/>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F5BCD166-4B3D-6D71-8379-60FF14F86E0D}"/>
              </a:ext>
            </a:extLst>
          </p:cNvPr>
          <p:cNvSpPr txBox="1"/>
          <p:nvPr/>
        </p:nvSpPr>
        <p:spPr>
          <a:xfrm>
            <a:off x="2011680" y="6136525"/>
            <a:ext cx="2758120" cy="369332"/>
          </a:xfrm>
          <a:prstGeom prst="rect">
            <a:avLst/>
          </a:prstGeom>
          <a:noFill/>
        </p:spPr>
        <p:txBody>
          <a:bodyPr wrap="square" rtlCol="0">
            <a:spAutoFit/>
          </a:bodyPr>
          <a:lstStyle/>
          <a:p>
            <a:r>
              <a:rPr lang="en-US" b="1" dirty="0">
                <a:solidFill>
                  <a:schemeClr val="accent3"/>
                </a:solidFill>
              </a:rPr>
              <a:t>Thematic Analysis</a:t>
            </a:r>
          </a:p>
        </p:txBody>
      </p:sp>
    </p:spTree>
    <p:extLst>
      <p:ext uri="{BB962C8B-B14F-4D97-AF65-F5344CB8AC3E}">
        <p14:creationId xmlns:p14="http://schemas.microsoft.com/office/powerpoint/2010/main" val="2798646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BCD3FF86-BB8A-7919-111E-1D8ED4239386}"/>
              </a:ext>
            </a:extLst>
          </p:cNvPr>
          <p:cNvGraphicFramePr>
            <a:graphicFrameLocks/>
          </p:cNvGraphicFramePr>
          <p:nvPr>
            <p:extLst>
              <p:ext uri="{D42A27DB-BD31-4B8C-83A1-F6EECF244321}">
                <p14:modId xmlns:p14="http://schemas.microsoft.com/office/powerpoint/2010/main" val="3065281137"/>
              </p:ext>
            </p:extLst>
          </p:nvPr>
        </p:nvGraphicFramePr>
        <p:xfrm>
          <a:off x="1696557" y="608292"/>
          <a:ext cx="7303829" cy="55263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a:extLst>
              <a:ext uri="{FF2B5EF4-FFF2-40B4-BE49-F238E27FC236}">
                <a16:creationId xmlns:a16="http://schemas.microsoft.com/office/drawing/2014/main" id="{EDF99D48-9838-4E4B-BE46-517FED3A4401}"/>
              </a:ext>
            </a:extLst>
          </p:cNvPr>
          <p:cNvSpPr/>
          <p:nvPr/>
        </p:nvSpPr>
        <p:spPr>
          <a:xfrm rot="5400000">
            <a:off x="6886475" y="2227669"/>
            <a:ext cx="1558490" cy="2402662"/>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B4D4865C-30D3-64DD-DC70-745A193A0FA6}"/>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1846816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910EE95-8827-BA4C-C43C-1D9B7DBD794A}"/>
              </a:ext>
            </a:extLst>
          </p:cNvPr>
          <p:cNvSpPr>
            <a:spLocks noGrp="1"/>
          </p:cNvSpPr>
          <p:nvPr>
            <p:ph type="title"/>
          </p:nvPr>
        </p:nvSpPr>
        <p:spPr>
          <a:xfrm>
            <a:off x="539431" y="285078"/>
            <a:ext cx="9404723" cy="1400530"/>
          </a:xfrm>
        </p:spPr>
        <p:txBody>
          <a:bodyPr/>
          <a:lstStyle/>
          <a:p>
            <a:r>
              <a:rPr lang="en-US" dirty="0"/>
              <a:t>Variety of Research Questions</a:t>
            </a:r>
          </a:p>
        </p:txBody>
      </p:sp>
      <p:sp>
        <p:nvSpPr>
          <p:cNvPr id="8" name="Content Placeholder 7">
            <a:extLst>
              <a:ext uri="{FF2B5EF4-FFF2-40B4-BE49-F238E27FC236}">
                <a16:creationId xmlns:a16="http://schemas.microsoft.com/office/drawing/2014/main" id="{BDEDFF2A-51E6-6986-8B26-DCC450AFE9F2}"/>
              </a:ext>
            </a:extLst>
          </p:cNvPr>
          <p:cNvSpPr>
            <a:spLocks noGrp="1"/>
          </p:cNvSpPr>
          <p:nvPr>
            <p:ph idx="1"/>
          </p:nvPr>
        </p:nvSpPr>
        <p:spPr>
          <a:xfrm>
            <a:off x="929640" y="1274903"/>
            <a:ext cx="11262359" cy="5705017"/>
          </a:xfrm>
        </p:spPr>
        <p:txBody>
          <a:bodyPr>
            <a:normAutofit lnSpcReduction="10000"/>
          </a:bodyPr>
          <a:lstStyle/>
          <a:p>
            <a:r>
              <a:rPr lang="en-US" sz="2400" b="0" i="0" u="none" strike="noStrike" baseline="0" dirty="0">
                <a:latin typeface="Verdana" panose="020B0604030504040204" pitchFamily="34" charset="0"/>
              </a:rPr>
              <a:t>Individual experiences </a:t>
            </a:r>
          </a:p>
          <a:p>
            <a:pPr lvl="1"/>
            <a:r>
              <a:rPr lang="en-US" sz="2000" b="0" i="0" u="none" strike="noStrike" baseline="0" dirty="0">
                <a:latin typeface="Verdana" panose="020B0604030504040204" pitchFamily="34" charset="0"/>
              </a:rPr>
              <a:t>e.g. what is it like to experience depression? How do people make</a:t>
            </a:r>
            <a:r>
              <a:rPr lang="en-US" sz="2000" b="0" i="0" u="none" strike="noStrike" baseline="0" dirty="0">
                <a:solidFill>
                  <a:srgbClr val="000000"/>
                </a:solidFill>
                <a:latin typeface="Verdana" panose="020B0604030504040204" pitchFamily="34" charset="0"/>
              </a:rPr>
              <a:t> </a:t>
            </a:r>
            <a:r>
              <a:rPr lang="en-US" sz="2000" b="0" i="0" u="none" strike="noStrike" baseline="0" dirty="0">
                <a:latin typeface="Verdana" panose="020B0604030504040204" pitchFamily="34" charset="0"/>
              </a:rPr>
              <a:t>sense of being fat?</a:t>
            </a:r>
          </a:p>
          <a:p>
            <a:r>
              <a:rPr lang="en-US" sz="2400" b="0" i="0" u="none" strike="noStrike" baseline="0" dirty="0">
                <a:latin typeface="Verdana" panose="020B0604030504040204" pitchFamily="34" charset="0"/>
              </a:rPr>
              <a:t>• People’s views and opinions </a:t>
            </a:r>
          </a:p>
          <a:p>
            <a:pPr lvl="1"/>
            <a:r>
              <a:rPr lang="en-US" sz="2000" b="0" i="0" u="none" strike="noStrike" baseline="0" dirty="0">
                <a:latin typeface="Verdana" panose="020B0604030504040204" pitchFamily="34" charset="0"/>
              </a:rPr>
              <a:t>e.g. what are people’s views on living near wind farms? How do people make sense of transracial adoption?</a:t>
            </a:r>
          </a:p>
          <a:p>
            <a:r>
              <a:rPr lang="en-US" sz="2400" b="0" i="0" u="none" strike="noStrike" baseline="0" dirty="0">
                <a:latin typeface="Verdana" panose="020B0604030504040204" pitchFamily="34" charset="0"/>
              </a:rPr>
              <a:t>People’s behaviors or practices – the things they do in the world, or their accounts or perceptions of their practices </a:t>
            </a:r>
          </a:p>
          <a:p>
            <a:pPr lvl="1"/>
            <a:r>
              <a:rPr lang="en-US" sz="2000" b="0" i="0" u="none" strike="noStrike" baseline="0" dirty="0">
                <a:latin typeface="Verdana" panose="020B0604030504040204" pitchFamily="34" charset="0"/>
              </a:rPr>
              <a:t>e.g., How do married heterosexual couples manage their household finances? What role does clothing play in the development of a gay or lesbian identity?</a:t>
            </a:r>
          </a:p>
          <a:p>
            <a:r>
              <a:rPr lang="en-US" sz="2400" b="0" i="0" u="none" strike="noStrike" baseline="0" dirty="0">
                <a:latin typeface="Verdana" panose="020B0604030504040204" pitchFamily="34" charset="0"/>
              </a:rPr>
              <a:t>The reasons why people think or feel or do particular things and the factors or processes that underpin and shape particular experiences or decisions </a:t>
            </a:r>
          </a:p>
          <a:p>
            <a:pPr lvl="1"/>
            <a:r>
              <a:rPr lang="en-US" sz="2000" b="0" i="0" u="none" strike="noStrike" baseline="0" dirty="0">
                <a:latin typeface="Verdana" panose="020B0604030504040204" pitchFamily="34" charset="0"/>
              </a:rPr>
              <a:t>e.g., what factors influence the decision to become a vegetarian? How do social norms shape the experience of chronic pain?</a:t>
            </a:r>
          </a:p>
        </p:txBody>
      </p:sp>
      <p:sp>
        <p:nvSpPr>
          <p:cNvPr id="2" name="TextBox 1">
            <a:extLst>
              <a:ext uri="{FF2B5EF4-FFF2-40B4-BE49-F238E27FC236}">
                <a16:creationId xmlns:a16="http://schemas.microsoft.com/office/drawing/2014/main" id="{F3EAD3C9-1E4C-01DD-4A46-28550756704F}"/>
              </a:ext>
            </a:extLst>
          </p:cNvPr>
          <p:cNvSpPr txBox="1"/>
          <p:nvPr/>
        </p:nvSpPr>
        <p:spPr>
          <a:xfrm>
            <a:off x="9420818" y="6390594"/>
            <a:ext cx="2953063" cy="369332"/>
          </a:xfrm>
          <a:prstGeom prst="rect">
            <a:avLst/>
          </a:prstGeom>
          <a:noFill/>
        </p:spPr>
        <p:txBody>
          <a:bodyPr wrap="square" rtlCol="0">
            <a:spAutoFit/>
          </a:bodyPr>
          <a:lstStyle/>
          <a:p>
            <a:r>
              <a:rPr lang="en-US" i="1" dirty="0"/>
              <a:t>Braun &amp; Clarke, FAQ</a:t>
            </a:r>
          </a:p>
        </p:txBody>
      </p:sp>
    </p:spTree>
    <p:extLst>
      <p:ext uri="{BB962C8B-B14F-4D97-AF65-F5344CB8AC3E}">
        <p14:creationId xmlns:p14="http://schemas.microsoft.com/office/powerpoint/2010/main" val="3604261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D21C4-4C57-46A3-8AD7-7982EC2176D9}"/>
              </a:ext>
            </a:extLst>
          </p:cNvPr>
          <p:cNvSpPr>
            <a:spLocks noGrp="1"/>
          </p:cNvSpPr>
          <p:nvPr>
            <p:ph type="title"/>
          </p:nvPr>
        </p:nvSpPr>
        <p:spPr/>
        <p:txBody>
          <a:bodyPr/>
          <a:lstStyle/>
          <a:p>
            <a:r>
              <a:rPr lang="en-US" dirty="0"/>
              <a:t>Variety of Research Questions</a:t>
            </a:r>
          </a:p>
        </p:txBody>
      </p:sp>
      <p:sp>
        <p:nvSpPr>
          <p:cNvPr id="3" name="Content Placeholder 2">
            <a:extLst>
              <a:ext uri="{FF2B5EF4-FFF2-40B4-BE49-F238E27FC236}">
                <a16:creationId xmlns:a16="http://schemas.microsoft.com/office/drawing/2014/main" id="{DC773C13-5F0D-1570-2FBA-936FE16A8D3B}"/>
              </a:ext>
            </a:extLst>
          </p:cNvPr>
          <p:cNvSpPr>
            <a:spLocks noGrp="1"/>
          </p:cNvSpPr>
          <p:nvPr>
            <p:ph idx="1"/>
          </p:nvPr>
        </p:nvSpPr>
        <p:spPr>
          <a:xfrm>
            <a:off x="853441" y="1402080"/>
            <a:ext cx="10692448" cy="4861559"/>
          </a:xfrm>
        </p:spPr>
        <p:txBody>
          <a:bodyPr>
            <a:normAutofit lnSpcReduction="10000"/>
          </a:bodyPr>
          <a:lstStyle/>
          <a:p>
            <a:r>
              <a:rPr lang="en-US" sz="2400" b="0" i="0" u="none" strike="noStrike" baseline="0" dirty="0">
                <a:latin typeface="Verdana" panose="020B0604030504040204" pitchFamily="34" charset="0"/>
              </a:rPr>
              <a:t>Identifying and exploring the rules and norms that govern particular social practices </a:t>
            </a:r>
          </a:p>
          <a:p>
            <a:pPr lvl="1"/>
            <a:r>
              <a:rPr lang="en-US" sz="2000" b="0" i="0" u="none" strike="noStrike" baseline="0" dirty="0">
                <a:latin typeface="Verdana" panose="020B0604030504040204" pitchFamily="34" charset="0"/>
              </a:rPr>
              <a:t>e.g., what are the expectations and conventions governing the behavior of new fathers? What norms and expectations do people navigate in using online ‘dating’ sites?</a:t>
            </a:r>
          </a:p>
          <a:p>
            <a:r>
              <a:rPr lang="en-US" sz="2400" b="0" i="0" u="none" strike="noStrike" baseline="0" dirty="0">
                <a:latin typeface="Verdana" panose="020B0604030504040204" pitchFamily="34" charset="0"/>
              </a:rPr>
              <a:t>How particular social objects are represented in particular contexts</a:t>
            </a:r>
          </a:p>
          <a:p>
            <a:pPr lvl="1"/>
            <a:r>
              <a:rPr lang="en-US" sz="2000" b="0" i="0" u="none" strike="noStrike" baseline="0" dirty="0">
                <a:latin typeface="Verdana" panose="020B0604030504040204" pitchFamily="34" charset="0"/>
              </a:rPr>
              <a:t>e.g., How is ‘female sexuality’ represented in men’s magazines? How is ‘the family’ represented in Christmas advertising?</a:t>
            </a:r>
          </a:p>
          <a:p>
            <a:r>
              <a:rPr lang="en-US" sz="2400" b="0" i="0" u="none" strike="noStrike" baseline="0" dirty="0">
                <a:latin typeface="Verdana" panose="020B0604030504040204" pitchFamily="34" charset="0"/>
              </a:rPr>
              <a:t>How social objects are constructed/the discourses surrounding a particular social object </a:t>
            </a:r>
          </a:p>
          <a:p>
            <a:pPr lvl="1"/>
            <a:r>
              <a:rPr lang="en-US" sz="2000" dirty="0">
                <a:latin typeface="Verdana" panose="020B0604030504040204" pitchFamily="34" charset="0"/>
              </a:rPr>
              <a:t>e</a:t>
            </a:r>
            <a:r>
              <a:rPr lang="en-US" sz="2000" b="0" i="0" u="none" strike="noStrike" baseline="0" dirty="0">
                <a:latin typeface="Verdana" panose="020B0604030504040204" pitchFamily="34" charset="0"/>
              </a:rPr>
              <a:t>.g., How is the notion of a ‘healthy body weight’ constructed in </a:t>
            </a:r>
            <a:r>
              <a:rPr lang="en-US" b="0" i="0" u="none" strike="noStrike" baseline="0" dirty="0">
                <a:latin typeface="Verdana" panose="020B0604030504040204" pitchFamily="34" charset="0"/>
              </a:rPr>
              <a:t>focus groups with young women? How do young men construct ‘masculinity’?</a:t>
            </a:r>
          </a:p>
          <a:p>
            <a:pPr lvl="1"/>
            <a:endParaRPr lang="en-US" b="0" i="0" u="none" strike="noStrike" baseline="0" dirty="0">
              <a:latin typeface="Verdana" panose="020B0604030504040204" pitchFamily="34" charset="0"/>
            </a:endParaRPr>
          </a:p>
          <a:p>
            <a:endParaRPr lang="en-US" dirty="0"/>
          </a:p>
        </p:txBody>
      </p:sp>
      <p:sp>
        <p:nvSpPr>
          <p:cNvPr id="4" name="TextBox 3">
            <a:extLst>
              <a:ext uri="{FF2B5EF4-FFF2-40B4-BE49-F238E27FC236}">
                <a16:creationId xmlns:a16="http://schemas.microsoft.com/office/drawing/2014/main" id="{DE6C9DB2-CF9F-432D-2617-CB0FC1C52209}"/>
              </a:ext>
            </a:extLst>
          </p:cNvPr>
          <p:cNvSpPr txBox="1"/>
          <p:nvPr/>
        </p:nvSpPr>
        <p:spPr>
          <a:xfrm>
            <a:off x="9420818" y="6390594"/>
            <a:ext cx="2953063" cy="369332"/>
          </a:xfrm>
          <a:prstGeom prst="rect">
            <a:avLst/>
          </a:prstGeom>
          <a:noFill/>
        </p:spPr>
        <p:txBody>
          <a:bodyPr wrap="square" rtlCol="0">
            <a:spAutoFit/>
          </a:bodyPr>
          <a:lstStyle/>
          <a:p>
            <a:r>
              <a:rPr lang="en-US" i="1" dirty="0"/>
              <a:t>Braun &amp; Clarke, FAQ</a:t>
            </a:r>
          </a:p>
        </p:txBody>
      </p:sp>
    </p:spTree>
    <p:extLst>
      <p:ext uri="{BB962C8B-B14F-4D97-AF65-F5344CB8AC3E}">
        <p14:creationId xmlns:p14="http://schemas.microsoft.com/office/powerpoint/2010/main" val="3619143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BCD3FF86-BB8A-7919-111E-1D8ED4239386}"/>
              </a:ext>
            </a:extLst>
          </p:cNvPr>
          <p:cNvGraphicFramePr>
            <a:graphicFrameLocks/>
          </p:cNvGraphicFramePr>
          <p:nvPr/>
        </p:nvGraphicFramePr>
        <p:xfrm>
          <a:off x="1696557" y="608292"/>
          <a:ext cx="7303829" cy="55263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a:extLst>
              <a:ext uri="{FF2B5EF4-FFF2-40B4-BE49-F238E27FC236}">
                <a16:creationId xmlns:a16="http://schemas.microsoft.com/office/drawing/2014/main" id="{EDF99D48-9838-4E4B-BE46-517FED3A4401}"/>
              </a:ext>
            </a:extLst>
          </p:cNvPr>
          <p:cNvSpPr/>
          <p:nvPr/>
        </p:nvSpPr>
        <p:spPr>
          <a:xfrm rot="5400000">
            <a:off x="6298420" y="3885927"/>
            <a:ext cx="1558490" cy="2237651"/>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B4D4865C-30D3-64DD-DC70-745A193A0FA6}"/>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1714100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1B29D-7DF2-6833-B3B2-34F6A7FF7D0E}"/>
              </a:ext>
            </a:extLst>
          </p:cNvPr>
          <p:cNvSpPr>
            <a:spLocks noGrp="1"/>
          </p:cNvSpPr>
          <p:nvPr>
            <p:ph type="title"/>
          </p:nvPr>
        </p:nvSpPr>
        <p:spPr/>
        <p:txBody>
          <a:bodyPr/>
          <a:lstStyle/>
          <a:p>
            <a:r>
              <a:rPr lang="en-US" dirty="0"/>
              <a:t>Types of Data </a:t>
            </a:r>
          </a:p>
        </p:txBody>
      </p:sp>
      <p:sp>
        <p:nvSpPr>
          <p:cNvPr id="3" name="Content Placeholder 2">
            <a:extLst>
              <a:ext uri="{FF2B5EF4-FFF2-40B4-BE49-F238E27FC236}">
                <a16:creationId xmlns:a16="http://schemas.microsoft.com/office/drawing/2014/main" id="{4555F5A5-A2DD-4E96-493D-7E8B067C43D7}"/>
              </a:ext>
            </a:extLst>
          </p:cNvPr>
          <p:cNvSpPr>
            <a:spLocks noGrp="1"/>
          </p:cNvSpPr>
          <p:nvPr>
            <p:ph idx="1"/>
          </p:nvPr>
        </p:nvSpPr>
        <p:spPr>
          <a:xfrm>
            <a:off x="1103312" y="1493520"/>
            <a:ext cx="8946541" cy="4754879"/>
          </a:xfrm>
        </p:spPr>
        <p:txBody>
          <a:bodyPr>
            <a:normAutofit fontScale="92500" lnSpcReduction="10000"/>
          </a:bodyPr>
          <a:lstStyle/>
          <a:p>
            <a:r>
              <a:rPr lang="en-US" sz="3200" b="0" i="0" u="none" strike="noStrike" baseline="0" dirty="0">
                <a:latin typeface="Verdana" panose="020B0604030504040204" pitchFamily="34" charset="0"/>
              </a:rPr>
              <a:t>interviews, </a:t>
            </a:r>
          </a:p>
          <a:p>
            <a:r>
              <a:rPr lang="en-US" sz="3200" b="0" i="0" u="none" strike="noStrike" baseline="0" dirty="0">
                <a:latin typeface="Verdana" panose="020B0604030504040204" pitchFamily="34" charset="0"/>
              </a:rPr>
              <a:t>focus groups, </a:t>
            </a:r>
          </a:p>
          <a:p>
            <a:r>
              <a:rPr lang="en-US" sz="3200" b="0" i="0" u="none" strike="noStrike" baseline="0" dirty="0">
                <a:latin typeface="Verdana" panose="020B0604030504040204" pitchFamily="34" charset="0"/>
              </a:rPr>
              <a:t>qualitative surveys, </a:t>
            </a:r>
          </a:p>
          <a:p>
            <a:r>
              <a:rPr lang="en-US" sz="3200" b="0" i="0" u="none" strike="noStrike" baseline="0" dirty="0">
                <a:latin typeface="Verdana" panose="020B0604030504040204" pitchFamily="34" charset="0"/>
              </a:rPr>
              <a:t>story completion tasks, </a:t>
            </a:r>
          </a:p>
          <a:p>
            <a:r>
              <a:rPr lang="en-US" sz="3200" b="0" i="0" u="none" strike="noStrike" baseline="0" dirty="0">
                <a:latin typeface="Verdana" panose="020B0604030504040204" pitchFamily="34" charset="0"/>
              </a:rPr>
              <a:t>diaries, </a:t>
            </a:r>
          </a:p>
          <a:p>
            <a:r>
              <a:rPr lang="en-US" sz="3200" b="0" i="0" u="none" strike="noStrike" baseline="0" dirty="0">
                <a:latin typeface="Verdana" panose="020B0604030504040204" pitchFamily="34" charset="0"/>
              </a:rPr>
              <a:t>vignettes, </a:t>
            </a:r>
          </a:p>
          <a:p>
            <a:r>
              <a:rPr lang="en-US" sz="3200" b="0" i="0" u="none" strike="noStrike" baseline="0" dirty="0">
                <a:latin typeface="Verdana" panose="020B0604030504040204" pitchFamily="34" charset="0"/>
              </a:rPr>
              <a:t>secondary sources e.g., printed materials, online and electronic materials, and broadcast media and film</a:t>
            </a:r>
            <a:endParaRPr lang="en-US" sz="3600" dirty="0"/>
          </a:p>
        </p:txBody>
      </p:sp>
    </p:spTree>
    <p:extLst>
      <p:ext uri="{BB962C8B-B14F-4D97-AF65-F5344CB8AC3E}">
        <p14:creationId xmlns:p14="http://schemas.microsoft.com/office/powerpoint/2010/main" val="714388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0A367-B625-08A9-8E58-4D9F1105C49E}"/>
              </a:ext>
            </a:extLst>
          </p:cNvPr>
          <p:cNvSpPr>
            <a:spLocks noGrp="1"/>
          </p:cNvSpPr>
          <p:nvPr>
            <p:ph type="title"/>
          </p:nvPr>
        </p:nvSpPr>
        <p:spPr/>
        <p:txBody>
          <a:bodyPr/>
          <a:lstStyle/>
          <a:p>
            <a:r>
              <a:rPr lang="en-US" dirty="0"/>
              <a:t>Sample Size: How many interviews? </a:t>
            </a:r>
            <a:br>
              <a:rPr lang="en-US" dirty="0"/>
            </a:br>
            <a:endParaRPr lang="en-US" dirty="0"/>
          </a:p>
        </p:txBody>
      </p:sp>
      <p:sp>
        <p:nvSpPr>
          <p:cNvPr id="3" name="Content Placeholder 2">
            <a:extLst>
              <a:ext uri="{FF2B5EF4-FFF2-40B4-BE49-F238E27FC236}">
                <a16:creationId xmlns:a16="http://schemas.microsoft.com/office/drawing/2014/main" id="{B608ACA4-2F65-C27A-48D7-F871CF9980D3}"/>
              </a:ext>
            </a:extLst>
          </p:cNvPr>
          <p:cNvSpPr>
            <a:spLocks noGrp="1"/>
          </p:cNvSpPr>
          <p:nvPr>
            <p:ph idx="1"/>
          </p:nvPr>
        </p:nvSpPr>
        <p:spPr>
          <a:xfrm>
            <a:off x="1103312" y="1280160"/>
            <a:ext cx="10677562" cy="4968240"/>
          </a:xfrm>
        </p:spPr>
        <p:txBody>
          <a:bodyPr/>
          <a:lstStyle/>
          <a:p>
            <a:r>
              <a:rPr lang="en-US" dirty="0"/>
              <a:t>Generally: Small: 6-10, Medium: 10-29, Large: 30+ </a:t>
            </a:r>
          </a:p>
          <a:p>
            <a:r>
              <a:rPr lang="en-US" dirty="0"/>
              <a:t>Depends … on your field, and </a:t>
            </a:r>
            <a:r>
              <a:rPr lang="en-US" b="1" u="sng" dirty="0">
                <a:solidFill>
                  <a:schemeClr val="accent2"/>
                </a:solidFill>
              </a:rPr>
              <a:t>saturation </a:t>
            </a:r>
          </a:p>
          <a:p>
            <a:pPr lvl="1"/>
            <a:r>
              <a:rPr lang="en-US" dirty="0"/>
              <a:t>Saturation: No new relevant information emerges with additional interviews</a:t>
            </a:r>
          </a:p>
          <a:p>
            <a:r>
              <a:rPr lang="en-US" dirty="0"/>
              <a:t>Stopping rule </a:t>
            </a:r>
            <a:r>
              <a:rPr lang="en-US" sz="1600" dirty="0"/>
              <a:t>(Jo-Ann Tsang) </a:t>
            </a:r>
          </a:p>
          <a:p>
            <a:r>
              <a:rPr lang="en-US" dirty="0"/>
              <a:t>AI &amp; online tech is changing this conversation</a:t>
            </a:r>
          </a:p>
          <a:p>
            <a:endParaRPr lang="en-US" dirty="0"/>
          </a:p>
        </p:txBody>
      </p:sp>
      <p:pic>
        <p:nvPicPr>
          <p:cNvPr id="5" name="Picture 4">
            <a:extLst>
              <a:ext uri="{FF2B5EF4-FFF2-40B4-BE49-F238E27FC236}">
                <a16:creationId xmlns:a16="http://schemas.microsoft.com/office/drawing/2014/main" id="{6F64F1E2-4806-92F4-66F0-6FC98C04DD24}"/>
              </a:ext>
            </a:extLst>
          </p:cNvPr>
          <p:cNvPicPr>
            <a:picLocks noChangeAspect="1"/>
          </p:cNvPicPr>
          <p:nvPr/>
        </p:nvPicPr>
        <p:blipFill>
          <a:blip r:embed="rId3"/>
          <a:stretch>
            <a:fillRect/>
          </a:stretch>
        </p:blipFill>
        <p:spPr>
          <a:xfrm>
            <a:off x="411126" y="3548122"/>
            <a:ext cx="3799561" cy="2877006"/>
          </a:xfrm>
          <a:prstGeom prst="rect">
            <a:avLst/>
          </a:prstGeom>
        </p:spPr>
      </p:pic>
      <p:pic>
        <p:nvPicPr>
          <p:cNvPr id="7" name="Picture 6">
            <a:extLst>
              <a:ext uri="{FF2B5EF4-FFF2-40B4-BE49-F238E27FC236}">
                <a16:creationId xmlns:a16="http://schemas.microsoft.com/office/drawing/2014/main" id="{B4335C01-6897-9819-5516-54924A6D322D}"/>
              </a:ext>
            </a:extLst>
          </p:cNvPr>
          <p:cNvPicPr>
            <a:picLocks noChangeAspect="1"/>
          </p:cNvPicPr>
          <p:nvPr/>
        </p:nvPicPr>
        <p:blipFill>
          <a:blip r:embed="rId4"/>
          <a:stretch>
            <a:fillRect/>
          </a:stretch>
        </p:blipFill>
        <p:spPr>
          <a:xfrm>
            <a:off x="7976385" y="3496529"/>
            <a:ext cx="3801945" cy="2857160"/>
          </a:xfrm>
          <a:prstGeom prst="rect">
            <a:avLst/>
          </a:prstGeom>
        </p:spPr>
      </p:pic>
      <p:pic>
        <p:nvPicPr>
          <p:cNvPr id="6" name="Picture 5">
            <a:extLst>
              <a:ext uri="{FF2B5EF4-FFF2-40B4-BE49-F238E27FC236}">
                <a16:creationId xmlns:a16="http://schemas.microsoft.com/office/drawing/2014/main" id="{41EDED73-098F-E9F3-B14C-17ABEB527DB9}"/>
              </a:ext>
            </a:extLst>
          </p:cNvPr>
          <p:cNvPicPr>
            <a:picLocks noChangeAspect="1"/>
          </p:cNvPicPr>
          <p:nvPr/>
        </p:nvPicPr>
        <p:blipFill>
          <a:blip r:embed="rId5"/>
          <a:stretch>
            <a:fillRect/>
          </a:stretch>
        </p:blipFill>
        <p:spPr>
          <a:xfrm>
            <a:off x="4667888" y="3550528"/>
            <a:ext cx="2851296" cy="2908449"/>
          </a:xfrm>
          <a:prstGeom prst="rect">
            <a:avLst/>
          </a:prstGeom>
        </p:spPr>
      </p:pic>
    </p:spTree>
    <p:extLst>
      <p:ext uri="{BB962C8B-B14F-4D97-AF65-F5344CB8AC3E}">
        <p14:creationId xmlns:p14="http://schemas.microsoft.com/office/powerpoint/2010/main" val="3808477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BCD3FF86-BB8A-7919-111E-1D8ED4239386}"/>
              </a:ext>
            </a:extLst>
          </p:cNvPr>
          <p:cNvGraphicFramePr>
            <a:graphicFrameLocks/>
          </p:cNvGraphicFramePr>
          <p:nvPr/>
        </p:nvGraphicFramePr>
        <p:xfrm>
          <a:off x="1696557" y="608292"/>
          <a:ext cx="7303829" cy="55263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a:extLst>
              <a:ext uri="{FF2B5EF4-FFF2-40B4-BE49-F238E27FC236}">
                <a16:creationId xmlns:a16="http://schemas.microsoft.com/office/drawing/2014/main" id="{EDF99D48-9838-4E4B-BE46-517FED3A4401}"/>
              </a:ext>
            </a:extLst>
          </p:cNvPr>
          <p:cNvSpPr/>
          <p:nvPr/>
        </p:nvSpPr>
        <p:spPr>
          <a:xfrm rot="5400000">
            <a:off x="4569225" y="4665172"/>
            <a:ext cx="1558490" cy="2237651"/>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B4D4865C-30D3-64DD-DC70-745A193A0FA6}"/>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4289669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D2C35-101C-C0E5-161E-5BA29E541359}"/>
              </a:ext>
            </a:extLst>
          </p:cNvPr>
          <p:cNvSpPr>
            <a:spLocks noGrp="1"/>
          </p:cNvSpPr>
          <p:nvPr>
            <p:ph type="ctrTitle"/>
          </p:nvPr>
        </p:nvSpPr>
        <p:spPr/>
        <p:txBody>
          <a:bodyPr/>
          <a:lstStyle/>
          <a:p>
            <a:r>
              <a:rPr lang="en-US" dirty="0"/>
              <a:t>Thematic Analysis</a:t>
            </a:r>
          </a:p>
        </p:txBody>
      </p:sp>
      <p:sp>
        <p:nvSpPr>
          <p:cNvPr id="3" name="Subtitle 2">
            <a:extLst>
              <a:ext uri="{FF2B5EF4-FFF2-40B4-BE49-F238E27FC236}">
                <a16:creationId xmlns:a16="http://schemas.microsoft.com/office/drawing/2014/main" id="{ADC1B622-4607-F6FA-32A2-91DFBCD3000F}"/>
              </a:ext>
            </a:extLst>
          </p:cNvPr>
          <p:cNvSpPr>
            <a:spLocks noGrp="1"/>
          </p:cNvSpPr>
          <p:nvPr>
            <p:ph type="subTitle" idx="1"/>
          </p:nvPr>
        </p:nvSpPr>
        <p:spPr>
          <a:xfrm>
            <a:off x="1574157" y="4777380"/>
            <a:ext cx="8406455" cy="861420"/>
          </a:xfrm>
        </p:spPr>
        <p:txBody>
          <a:bodyPr/>
          <a:lstStyle/>
          <a:p>
            <a:r>
              <a:rPr lang="en-US" dirty="0"/>
              <a:t>Karen K. Melton</a:t>
            </a:r>
          </a:p>
          <a:p>
            <a:r>
              <a:rPr lang="en-US" dirty="0"/>
              <a:t>May 2024 </a:t>
            </a:r>
          </a:p>
        </p:txBody>
      </p:sp>
    </p:spTree>
    <p:extLst>
      <p:ext uri="{BB962C8B-B14F-4D97-AF65-F5344CB8AC3E}">
        <p14:creationId xmlns:p14="http://schemas.microsoft.com/office/powerpoint/2010/main" val="36891784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D2A38-5438-670A-DEFD-2F3B3772404E}"/>
              </a:ext>
            </a:extLst>
          </p:cNvPr>
          <p:cNvSpPr>
            <a:spLocks noGrp="1"/>
          </p:cNvSpPr>
          <p:nvPr>
            <p:ph type="title"/>
          </p:nvPr>
        </p:nvSpPr>
        <p:spPr/>
        <p:txBody>
          <a:bodyPr/>
          <a:lstStyle/>
          <a:p>
            <a:r>
              <a:rPr lang="en-US" dirty="0"/>
              <a:t>Orthographic transcription</a:t>
            </a:r>
            <a:br>
              <a:rPr lang="en-US" dirty="0"/>
            </a:br>
            <a:r>
              <a:rPr lang="en-US" sz="1800" dirty="0"/>
              <a:t>       </a:t>
            </a:r>
            <a:r>
              <a:rPr lang="en-US" sz="2000" dirty="0">
                <a:solidFill>
                  <a:schemeClr val="accent3"/>
                </a:solidFill>
              </a:rPr>
              <a:t>reproducing all spoken words and sounds </a:t>
            </a:r>
            <a:br>
              <a:rPr lang="en-US" dirty="0"/>
            </a:br>
            <a:r>
              <a:rPr lang="en-US" dirty="0"/>
              <a:t> </a:t>
            </a:r>
          </a:p>
        </p:txBody>
      </p:sp>
      <p:sp>
        <p:nvSpPr>
          <p:cNvPr id="3" name="Content Placeholder 2">
            <a:extLst>
              <a:ext uri="{FF2B5EF4-FFF2-40B4-BE49-F238E27FC236}">
                <a16:creationId xmlns:a16="http://schemas.microsoft.com/office/drawing/2014/main" id="{92EBFDB4-EC0C-D591-10D2-4D2473AFECA5}"/>
              </a:ext>
            </a:extLst>
          </p:cNvPr>
          <p:cNvSpPr>
            <a:spLocks noGrp="1"/>
          </p:cNvSpPr>
          <p:nvPr>
            <p:ph idx="1"/>
          </p:nvPr>
        </p:nvSpPr>
        <p:spPr>
          <a:xfrm>
            <a:off x="1104293" y="1653212"/>
            <a:ext cx="8946541" cy="4629911"/>
          </a:xfrm>
        </p:spPr>
        <p:txBody>
          <a:bodyPr>
            <a:normAutofit/>
          </a:bodyPr>
          <a:lstStyle/>
          <a:p>
            <a:r>
              <a:rPr lang="en-US" dirty="0"/>
              <a:t>hesitations, </a:t>
            </a:r>
          </a:p>
          <a:p>
            <a:r>
              <a:rPr lang="en-US" dirty="0"/>
              <a:t>false starts, </a:t>
            </a:r>
          </a:p>
          <a:p>
            <a:r>
              <a:rPr lang="en-US" dirty="0"/>
              <a:t>cutoffs in speech (indicated by a dash; e.g., thin-), </a:t>
            </a:r>
          </a:p>
          <a:p>
            <a:r>
              <a:rPr lang="en-US" dirty="0"/>
              <a:t>the interviewer’s guggles (e.g., mm-hm, ah-ha), </a:t>
            </a:r>
          </a:p>
          <a:p>
            <a:r>
              <a:rPr lang="en-US" dirty="0"/>
              <a:t>laughter, </a:t>
            </a:r>
          </a:p>
          <a:p>
            <a:r>
              <a:rPr lang="en-US" dirty="0"/>
              <a:t>long pauses [indicated by (pause)], </a:t>
            </a:r>
          </a:p>
          <a:p>
            <a:r>
              <a:rPr lang="en-US" dirty="0"/>
              <a:t>strong emphasis (indicated by underscore)</a:t>
            </a:r>
          </a:p>
          <a:p>
            <a:r>
              <a:rPr lang="en-US" dirty="0"/>
              <a:t>commas signal a continuing intonation, broadly commensurate with a grammatical comma in written language; </a:t>
            </a:r>
          </a:p>
          <a:p>
            <a:r>
              <a:rPr lang="en-US" dirty="0"/>
              <a:t>inverted commas are used to indicate reported speech; </a:t>
            </a:r>
          </a:p>
          <a:p>
            <a:r>
              <a:rPr lang="en-US" dirty="0"/>
              <a:t>three full-stops in a row (. . .) signal editing of the transcript</a:t>
            </a:r>
          </a:p>
        </p:txBody>
      </p:sp>
    </p:spTree>
    <p:extLst>
      <p:ext uri="{BB962C8B-B14F-4D97-AF65-F5344CB8AC3E}">
        <p14:creationId xmlns:p14="http://schemas.microsoft.com/office/powerpoint/2010/main" val="17453837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BCD3FF86-BB8A-7919-111E-1D8ED4239386}"/>
              </a:ext>
            </a:extLst>
          </p:cNvPr>
          <p:cNvGraphicFramePr>
            <a:graphicFrameLocks/>
          </p:cNvGraphicFramePr>
          <p:nvPr>
            <p:extLst>
              <p:ext uri="{D42A27DB-BD31-4B8C-83A1-F6EECF244321}">
                <p14:modId xmlns:p14="http://schemas.microsoft.com/office/powerpoint/2010/main" val="576120918"/>
              </p:ext>
            </p:extLst>
          </p:nvPr>
        </p:nvGraphicFramePr>
        <p:xfrm>
          <a:off x="875118" y="1524001"/>
          <a:ext cx="8009801" cy="46424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a:extLst>
              <a:ext uri="{FF2B5EF4-FFF2-40B4-BE49-F238E27FC236}">
                <a16:creationId xmlns:a16="http://schemas.microsoft.com/office/drawing/2014/main" id="{EDF99D48-9838-4E4B-BE46-517FED3A4401}"/>
              </a:ext>
            </a:extLst>
          </p:cNvPr>
          <p:cNvSpPr/>
          <p:nvPr/>
        </p:nvSpPr>
        <p:spPr>
          <a:xfrm rot="5400000">
            <a:off x="1332688" y="2568737"/>
            <a:ext cx="4165600" cy="2548645"/>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1A5E1F48-C293-E522-EB0E-B5E74877653C}"/>
              </a:ext>
            </a:extLst>
          </p:cNvPr>
          <p:cNvSpPr>
            <a:spLocks noGrp="1"/>
          </p:cNvSpPr>
          <p:nvPr>
            <p:ph type="title"/>
          </p:nvPr>
        </p:nvSpPr>
        <p:spPr/>
        <p:txBody>
          <a:bodyPr/>
          <a:lstStyle/>
          <a:p>
            <a:r>
              <a:rPr lang="en-US" b="1" dirty="0">
                <a:solidFill>
                  <a:schemeClr val="accent3"/>
                </a:solidFill>
              </a:rPr>
              <a:t>Thematic Analysis</a:t>
            </a:r>
            <a:br>
              <a:rPr lang="en-US" b="1" dirty="0">
                <a:solidFill>
                  <a:schemeClr val="accent3"/>
                </a:solidFill>
              </a:rPr>
            </a:br>
            <a:endParaRPr lang="en-US" dirty="0"/>
          </a:p>
        </p:txBody>
      </p:sp>
    </p:spTree>
    <p:extLst>
      <p:ext uri="{BB962C8B-B14F-4D97-AF65-F5344CB8AC3E}">
        <p14:creationId xmlns:p14="http://schemas.microsoft.com/office/powerpoint/2010/main" val="3388864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 diagram showing the &quot;Steps of thematic analysis&quot;: 1. Familiarize yourself with your data; 2. Generate initial codes; 3. Search for themes; 4. Review themes; 5. Define and name themes; 6. Produce the report">
            <a:extLst>
              <a:ext uri="{FF2B5EF4-FFF2-40B4-BE49-F238E27FC236}">
                <a16:creationId xmlns:a16="http://schemas.microsoft.com/office/drawing/2014/main" id="{3F9A96CC-68C6-C416-0517-A3AB4052E41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bwMode="auto">
          <a:xfrm>
            <a:off x="713327" y="643467"/>
            <a:ext cx="10765346" cy="5571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7328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BCD3FF86-BB8A-7919-111E-1D8ED4239386}"/>
              </a:ext>
            </a:extLst>
          </p:cNvPr>
          <p:cNvGraphicFramePr>
            <a:graphicFrameLocks/>
          </p:cNvGraphicFramePr>
          <p:nvPr/>
        </p:nvGraphicFramePr>
        <p:xfrm>
          <a:off x="875118" y="1524001"/>
          <a:ext cx="8009801" cy="46424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a:extLst>
              <a:ext uri="{FF2B5EF4-FFF2-40B4-BE49-F238E27FC236}">
                <a16:creationId xmlns:a16="http://schemas.microsoft.com/office/drawing/2014/main" id="{EDF99D48-9838-4E4B-BE46-517FED3A4401}"/>
              </a:ext>
            </a:extLst>
          </p:cNvPr>
          <p:cNvSpPr/>
          <p:nvPr/>
        </p:nvSpPr>
        <p:spPr>
          <a:xfrm rot="5400000">
            <a:off x="2715223" y="3951272"/>
            <a:ext cx="1400529" cy="2548645"/>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1A5E1F48-C293-E522-EB0E-B5E74877653C}"/>
              </a:ext>
            </a:extLst>
          </p:cNvPr>
          <p:cNvSpPr>
            <a:spLocks noGrp="1"/>
          </p:cNvSpPr>
          <p:nvPr>
            <p:ph type="title"/>
          </p:nvPr>
        </p:nvSpPr>
        <p:spPr/>
        <p:txBody>
          <a:bodyPr/>
          <a:lstStyle/>
          <a:p>
            <a:r>
              <a:rPr lang="en-US" b="1" dirty="0">
                <a:solidFill>
                  <a:schemeClr val="accent3"/>
                </a:solidFill>
              </a:rPr>
              <a:t>Thematic Analysis</a:t>
            </a:r>
            <a:br>
              <a:rPr lang="en-US" b="1" dirty="0">
                <a:solidFill>
                  <a:schemeClr val="accent3"/>
                </a:solidFill>
              </a:rPr>
            </a:br>
            <a:endParaRPr lang="en-US" dirty="0"/>
          </a:p>
        </p:txBody>
      </p:sp>
    </p:spTree>
    <p:extLst>
      <p:ext uri="{BB962C8B-B14F-4D97-AF65-F5344CB8AC3E}">
        <p14:creationId xmlns:p14="http://schemas.microsoft.com/office/powerpoint/2010/main" val="36441964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362849A-570D-49DB-954C-63F144E88A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CA42011-E478-428B-9D15-A98E338BF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Freeform 7">
            <a:extLst>
              <a:ext uri="{FF2B5EF4-FFF2-40B4-BE49-F238E27FC236}">
                <a16:creationId xmlns:a16="http://schemas.microsoft.com/office/drawing/2014/main" id="{9ED2773C-FE51-4632-BA46-036BDCDA6E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46730A57-34E0-DB67-B038-9A68D7D62BA6}"/>
              </a:ext>
            </a:extLst>
          </p:cNvPr>
          <p:cNvSpPr>
            <a:spLocks noGrp="1"/>
          </p:cNvSpPr>
          <p:nvPr>
            <p:ph type="title"/>
          </p:nvPr>
        </p:nvSpPr>
        <p:spPr>
          <a:xfrm>
            <a:off x="648930" y="629267"/>
            <a:ext cx="9252154" cy="1016654"/>
          </a:xfrm>
        </p:spPr>
        <p:txBody>
          <a:bodyPr>
            <a:normAutofit/>
          </a:bodyPr>
          <a:lstStyle/>
          <a:p>
            <a:r>
              <a:rPr lang="en-US">
                <a:solidFill>
                  <a:srgbClr val="EBEBEB"/>
                </a:solidFill>
              </a:rPr>
              <a:t>6 Phases of Thematic Analysis</a:t>
            </a:r>
          </a:p>
        </p:txBody>
      </p:sp>
      <p:sp useBgFill="1">
        <p:nvSpPr>
          <p:cNvPr id="15" name="Freeform: Shape 14">
            <a:extLst>
              <a:ext uri="{FF2B5EF4-FFF2-40B4-BE49-F238E27FC236}">
                <a16:creationId xmlns:a16="http://schemas.microsoft.com/office/drawing/2014/main" id="{E02F9158-C4C2-46A8-BE73-A4F77E139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txBody>
          <a:bodyPr/>
          <a:lstStyle/>
          <a:p>
            <a:endParaRPr lang="en-US"/>
          </a:p>
        </p:txBody>
      </p:sp>
      <p:pic>
        <p:nvPicPr>
          <p:cNvPr id="3074" name="Picture 2" descr="Transcript Example (with Microsoft Word and PDF Templates)">
            <a:extLst>
              <a:ext uri="{FF2B5EF4-FFF2-40B4-BE49-F238E27FC236}">
                <a16:creationId xmlns:a16="http://schemas.microsoft.com/office/drawing/2014/main" id="{84035D65-0AA5-66AD-3A1D-9B201F1E54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5833" y="2343987"/>
            <a:ext cx="5166166" cy="668799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C0861D3-5E55-D0A5-51E2-5A03A5BE7E3B}"/>
              </a:ext>
            </a:extLst>
          </p:cNvPr>
          <p:cNvSpPr>
            <a:spLocks noGrp="1"/>
          </p:cNvSpPr>
          <p:nvPr>
            <p:ph idx="1"/>
          </p:nvPr>
        </p:nvSpPr>
        <p:spPr>
          <a:xfrm>
            <a:off x="444491" y="2723393"/>
            <a:ext cx="6759616" cy="3908901"/>
          </a:xfrm>
        </p:spPr>
        <p:txBody>
          <a:bodyPr>
            <a:normAutofit/>
          </a:bodyPr>
          <a:lstStyle/>
          <a:p>
            <a:pPr marL="0" indent="0">
              <a:buClr>
                <a:schemeClr val="accent1"/>
              </a:buClr>
              <a:buNone/>
            </a:pPr>
            <a:r>
              <a:rPr lang="en-US" b="1" dirty="0">
                <a:solidFill>
                  <a:schemeClr val="accent1"/>
                </a:solidFill>
              </a:rPr>
              <a:t>Phase 1: Familiarizing Yourself With the Data</a:t>
            </a:r>
          </a:p>
          <a:p>
            <a:pPr>
              <a:buClr>
                <a:srgbClr val="C00000"/>
              </a:buClr>
            </a:pPr>
            <a:r>
              <a:rPr lang="en-US" b="1" dirty="0"/>
              <a:t>Goal: </a:t>
            </a:r>
            <a:r>
              <a:rPr lang="en-US" dirty="0"/>
              <a:t>become intimately familiar with your data set’s content and to </a:t>
            </a:r>
            <a:r>
              <a:rPr lang="en-US" i="1" u="sng" dirty="0"/>
              <a:t>begin</a:t>
            </a:r>
            <a:r>
              <a:rPr lang="en-US" dirty="0"/>
              <a:t> to notice things that might be relevant to your research question</a:t>
            </a:r>
          </a:p>
          <a:p>
            <a:pPr>
              <a:buClr>
                <a:schemeClr val="accent1"/>
              </a:buClr>
            </a:pPr>
            <a:r>
              <a:rPr lang="en-US" b="1" dirty="0"/>
              <a:t>How</a:t>
            </a:r>
          </a:p>
          <a:p>
            <a:pPr marL="457200" indent="-457200">
              <a:buFont typeface="+mj-lt"/>
              <a:buAutoNum type="arabicPeriod"/>
            </a:pPr>
            <a:r>
              <a:rPr lang="en-US" b="1" dirty="0"/>
              <a:t>- </a:t>
            </a:r>
            <a:r>
              <a:rPr lang="en-US" dirty="0"/>
              <a:t>Clean the transcribed Ai data</a:t>
            </a:r>
          </a:p>
          <a:p>
            <a:pPr marL="457200" indent="-457200">
              <a:buFont typeface="+mj-lt"/>
              <a:buAutoNum type="arabicPeriod"/>
            </a:pPr>
            <a:r>
              <a:rPr lang="en-US" dirty="0"/>
              <a:t>- Listen/Read and reread the data</a:t>
            </a:r>
          </a:p>
          <a:p>
            <a:pPr marL="457200" indent="-457200">
              <a:buFont typeface="+mj-lt"/>
              <a:buAutoNum type="arabicPeriod"/>
            </a:pPr>
            <a:r>
              <a:rPr lang="en-US" dirty="0"/>
              <a:t>- Note any initial ideas  </a:t>
            </a:r>
            <a:endParaRPr lang="en-US" b="1" dirty="0"/>
          </a:p>
          <a:p>
            <a:endParaRPr lang="en-US" dirty="0"/>
          </a:p>
        </p:txBody>
      </p:sp>
    </p:spTree>
    <p:extLst>
      <p:ext uri="{BB962C8B-B14F-4D97-AF65-F5344CB8AC3E}">
        <p14:creationId xmlns:p14="http://schemas.microsoft.com/office/powerpoint/2010/main" val="851922091"/>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362849A-570D-49DB-954C-63F144E88A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1" name="Rectangle 10">
            <a:extLst>
              <a:ext uri="{FF2B5EF4-FFF2-40B4-BE49-F238E27FC236}">
                <a16:creationId xmlns:a16="http://schemas.microsoft.com/office/drawing/2014/main" id="{1CA42011-E478-428B-9D15-A98E338BF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3" name="Freeform 7">
            <a:extLst>
              <a:ext uri="{FF2B5EF4-FFF2-40B4-BE49-F238E27FC236}">
                <a16:creationId xmlns:a16="http://schemas.microsoft.com/office/drawing/2014/main" id="{9ED2773C-FE51-4632-BA46-036BDCDA6E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 name="Title 1">
            <a:extLst>
              <a:ext uri="{FF2B5EF4-FFF2-40B4-BE49-F238E27FC236}">
                <a16:creationId xmlns:a16="http://schemas.microsoft.com/office/drawing/2014/main" id="{46730A57-34E0-DB67-B038-9A68D7D62BA6}"/>
              </a:ext>
            </a:extLst>
          </p:cNvPr>
          <p:cNvSpPr>
            <a:spLocks noGrp="1"/>
          </p:cNvSpPr>
          <p:nvPr>
            <p:ph type="title"/>
          </p:nvPr>
        </p:nvSpPr>
        <p:spPr>
          <a:xfrm>
            <a:off x="648930" y="629267"/>
            <a:ext cx="9252154" cy="1016654"/>
          </a:xfrm>
        </p:spPr>
        <p:txBody>
          <a:bodyPr>
            <a:normAutofit/>
          </a:bodyPr>
          <a:lstStyle/>
          <a:p>
            <a:r>
              <a:rPr lang="en-US">
                <a:solidFill>
                  <a:srgbClr val="EBEBEB"/>
                </a:solidFill>
              </a:rPr>
              <a:t>6 Phases of Thematic Analysis</a:t>
            </a:r>
          </a:p>
        </p:txBody>
      </p:sp>
      <p:sp useBgFill="1">
        <p:nvSpPr>
          <p:cNvPr id="15" name="Freeform: Shape 14">
            <a:extLst>
              <a:ext uri="{FF2B5EF4-FFF2-40B4-BE49-F238E27FC236}">
                <a16:creationId xmlns:a16="http://schemas.microsoft.com/office/drawing/2014/main" id="{E02F9158-C4C2-46A8-BE73-A4F77E139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 name="Content Placeholder 2">
            <a:extLst>
              <a:ext uri="{FF2B5EF4-FFF2-40B4-BE49-F238E27FC236}">
                <a16:creationId xmlns:a16="http://schemas.microsoft.com/office/drawing/2014/main" id="{EC0861D3-5E55-D0A5-51E2-5A03A5BE7E3B}"/>
              </a:ext>
            </a:extLst>
          </p:cNvPr>
          <p:cNvSpPr>
            <a:spLocks noGrp="1"/>
          </p:cNvSpPr>
          <p:nvPr>
            <p:ph idx="1"/>
          </p:nvPr>
        </p:nvSpPr>
        <p:spPr>
          <a:xfrm>
            <a:off x="285906" y="2596071"/>
            <a:ext cx="6832524" cy="3908901"/>
          </a:xfrm>
        </p:spPr>
        <p:txBody>
          <a:bodyPr>
            <a:normAutofit/>
          </a:bodyPr>
          <a:lstStyle/>
          <a:p>
            <a:pPr marL="0" indent="0">
              <a:buClr>
                <a:schemeClr val="accent1"/>
              </a:buClr>
              <a:buNone/>
            </a:pPr>
            <a:r>
              <a:rPr lang="en-US" b="1" dirty="0">
                <a:solidFill>
                  <a:schemeClr val="accent1"/>
                </a:solidFill>
              </a:rPr>
              <a:t>Phase 2: Generating Initial Codes</a:t>
            </a:r>
          </a:p>
          <a:p>
            <a:pPr>
              <a:buClr>
                <a:srgbClr val="C00000"/>
              </a:buClr>
            </a:pPr>
            <a:r>
              <a:rPr lang="en-US" b="1" dirty="0"/>
              <a:t>Goal: Begin the analysis by identifying codes </a:t>
            </a:r>
          </a:p>
          <a:p>
            <a:pPr marL="0" indent="0">
              <a:buClr>
                <a:srgbClr val="C00000"/>
              </a:buClr>
              <a:buNone/>
            </a:pPr>
            <a:r>
              <a:rPr lang="en-US" b="1" dirty="0"/>
              <a:t>	</a:t>
            </a:r>
            <a:r>
              <a:rPr lang="en-US" dirty="0"/>
              <a:t>Codes are labels for a feature of the data that is 	potentially relevant to the	 </a:t>
            </a:r>
            <a:r>
              <a:rPr lang="en-US" i="1" u="sng" dirty="0"/>
              <a:t>research question </a:t>
            </a:r>
          </a:p>
          <a:p>
            <a:pPr>
              <a:buClr>
                <a:srgbClr val="C00000"/>
              </a:buClr>
            </a:pPr>
            <a:r>
              <a:rPr lang="en-US" b="1" dirty="0"/>
              <a:t>How</a:t>
            </a:r>
          </a:p>
          <a:p>
            <a:pPr marL="0" indent="0">
              <a:buNone/>
            </a:pPr>
            <a:r>
              <a:rPr lang="en-US" b="1" dirty="0"/>
              <a:t>	</a:t>
            </a:r>
            <a:r>
              <a:rPr lang="en-US" dirty="0"/>
              <a:t>Read the transcript. Every time you identify 	something that is potentially relevant to the 	research question, code it (label it). </a:t>
            </a:r>
          </a:p>
          <a:p>
            <a:pPr marL="0" indent="0">
              <a:buNone/>
            </a:pPr>
            <a:r>
              <a:rPr lang="en-US" b="1" dirty="0"/>
              <a:t>	- </a:t>
            </a:r>
            <a:r>
              <a:rPr lang="en-US" dirty="0"/>
              <a:t>Mark the text and </a:t>
            </a:r>
          </a:p>
          <a:p>
            <a:pPr marL="0" indent="0">
              <a:buNone/>
            </a:pPr>
            <a:r>
              <a:rPr lang="en-US" dirty="0"/>
              <a:t>	- Write down the associated code</a:t>
            </a:r>
            <a:r>
              <a:rPr lang="en-US" b="1" dirty="0"/>
              <a:t> </a:t>
            </a:r>
          </a:p>
        </p:txBody>
      </p:sp>
      <p:pic>
        <p:nvPicPr>
          <p:cNvPr id="5122" name="Picture 2" descr="Line-by-line coding in NVivo 10 and 11 – Qualitative Researcher Dr Kriukow">
            <a:extLst>
              <a:ext uri="{FF2B5EF4-FFF2-40B4-BE49-F238E27FC236}">
                <a16:creationId xmlns:a16="http://schemas.microsoft.com/office/drawing/2014/main" id="{D1A209D1-7FEF-143D-0A00-17284DA8BB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4277" y="2883852"/>
            <a:ext cx="5162431" cy="264008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292CEA8-AC32-A871-A96D-CBA9B6174202}"/>
              </a:ext>
            </a:extLst>
          </p:cNvPr>
          <p:cNvSpPr txBox="1"/>
          <p:nvPr/>
        </p:nvSpPr>
        <p:spPr>
          <a:xfrm>
            <a:off x="7991261" y="5641108"/>
            <a:ext cx="3819645" cy="369332"/>
          </a:xfrm>
          <a:prstGeom prst="rect">
            <a:avLst/>
          </a:prstGeom>
          <a:noFill/>
        </p:spPr>
        <p:txBody>
          <a:bodyPr wrap="square" rtlCol="0">
            <a:spAutoFit/>
          </a:bodyPr>
          <a:lstStyle/>
          <a:p>
            <a:r>
              <a:rPr lang="en-US" dirty="0"/>
              <a:t> Software for Coding: NVivo </a:t>
            </a:r>
          </a:p>
        </p:txBody>
      </p:sp>
    </p:spTree>
    <p:extLst>
      <p:ext uri="{BB962C8B-B14F-4D97-AF65-F5344CB8AC3E}">
        <p14:creationId xmlns:p14="http://schemas.microsoft.com/office/powerpoint/2010/main" val="2176637630"/>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362849A-570D-49DB-954C-63F144E88A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1" name="Rectangle 10">
            <a:extLst>
              <a:ext uri="{FF2B5EF4-FFF2-40B4-BE49-F238E27FC236}">
                <a16:creationId xmlns:a16="http://schemas.microsoft.com/office/drawing/2014/main" id="{1CA42011-E478-428B-9D15-A98E338BF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3" name="Freeform 7">
            <a:extLst>
              <a:ext uri="{FF2B5EF4-FFF2-40B4-BE49-F238E27FC236}">
                <a16:creationId xmlns:a16="http://schemas.microsoft.com/office/drawing/2014/main" id="{9ED2773C-FE51-4632-BA46-036BDCDA6E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 name="Title 1">
            <a:extLst>
              <a:ext uri="{FF2B5EF4-FFF2-40B4-BE49-F238E27FC236}">
                <a16:creationId xmlns:a16="http://schemas.microsoft.com/office/drawing/2014/main" id="{46730A57-34E0-DB67-B038-9A68D7D62BA6}"/>
              </a:ext>
            </a:extLst>
          </p:cNvPr>
          <p:cNvSpPr>
            <a:spLocks noGrp="1"/>
          </p:cNvSpPr>
          <p:nvPr>
            <p:ph type="title"/>
          </p:nvPr>
        </p:nvSpPr>
        <p:spPr>
          <a:xfrm>
            <a:off x="648930" y="629267"/>
            <a:ext cx="9252154" cy="1016654"/>
          </a:xfrm>
        </p:spPr>
        <p:txBody>
          <a:bodyPr>
            <a:normAutofit/>
          </a:bodyPr>
          <a:lstStyle/>
          <a:p>
            <a:r>
              <a:rPr lang="en-US">
                <a:solidFill>
                  <a:srgbClr val="EBEBEB"/>
                </a:solidFill>
              </a:rPr>
              <a:t>6 Phases of Thematic Analysis</a:t>
            </a:r>
          </a:p>
        </p:txBody>
      </p:sp>
      <p:sp useBgFill="1">
        <p:nvSpPr>
          <p:cNvPr id="15" name="Freeform: Shape 14">
            <a:extLst>
              <a:ext uri="{FF2B5EF4-FFF2-40B4-BE49-F238E27FC236}">
                <a16:creationId xmlns:a16="http://schemas.microsoft.com/office/drawing/2014/main" id="{E02F9158-C4C2-46A8-BE73-A4F77E139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 name="Content Placeholder 2">
            <a:extLst>
              <a:ext uri="{FF2B5EF4-FFF2-40B4-BE49-F238E27FC236}">
                <a16:creationId xmlns:a16="http://schemas.microsoft.com/office/drawing/2014/main" id="{EC0861D3-5E55-D0A5-51E2-5A03A5BE7E3B}"/>
              </a:ext>
            </a:extLst>
          </p:cNvPr>
          <p:cNvSpPr>
            <a:spLocks noGrp="1"/>
          </p:cNvSpPr>
          <p:nvPr>
            <p:ph idx="1"/>
          </p:nvPr>
        </p:nvSpPr>
        <p:spPr>
          <a:xfrm>
            <a:off x="193309" y="2500132"/>
            <a:ext cx="6759616" cy="4051139"/>
          </a:xfrm>
        </p:spPr>
        <p:txBody>
          <a:bodyPr>
            <a:normAutofit/>
          </a:bodyPr>
          <a:lstStyle/>
          <a:p>
            <a:pPr marL="0" indent="0">
              <a:buClr>
                <a:schemeClr val="accent1"/>
              </a:buClr>
              <a:buNone/>
            </a:pPr>
            <a:r>
              <a:rPr lang="en-US" sz="2400" b="1" dirty="0">
                <a:solidFill>
                  <a:schemeClr val="accent1"/>
                </a:solidFill>
              </a:rPr>
              <a:t>Phase 3: Searching for Themes</a:t>
            </a:r>
          </a:p>
          <a:p>
            <a:pPr>
              <a:buClr>
                <a:schemeClr val="accent1"/>
              </a:buClr>
            </a:pPr>
            <a:r>
              <a:rPr lang="en-US" b="1" dirty="0"/>
              <a:t>Goal: Give shape to your data</a:t>
            </a:r>
          </a:p>
          <a:p>
            <a:pPr marL="457200" lvl="1" indent="0">
              <a:buClr>
                <a:schemeClr val="accent1"/>
              </a:buClr>
              <a:buNone/>
            </a:pPr>
            <a:r>
              <a:rPr lang="en-US" dirty="0"/>
              <a:t>A theme “captures something important about the data in relation to the research question, and represents some level of patterned response or meaning within the data set</a:t>
            </a:r>
            <a:endParaRPr lang="en-US" b="1" dirty="0"/>
          </a:p>
          <a:p>
            <a:pPr>
              <a:buClr>
                <a:schemeClr val="accent1"/>
              </a:buClr>
            </a:pPr>
            <a:r>
              <a:rPr lang="en-US" b="1" dirty="0"/>
              <a:t>How</a:t>
            </a:r>
          </a:p>
          <a:p>
            <a:pPr marL="457200" indent="-457200">
              <a:buFont typeface="+mj-lt"/>
              <a:buAutoNum type="arabicPeriod"/>
            </a:pPr>
            <a:r>
              <a:rPr lang="en-US" b="1" dirty="0"/>
              <a:t>- </a:t>
            </a:r>
            <a:r>
              <a:rPr lang="en-US" dirty="0"/>
              <a:t>collapsing or clustering codes to reflect a coherent and meaningful pattern in the data</a:t>
            </a:r>
          </a:p>
          <a:p>
            <a:pPr marL="457200" indent="-457200">
              <a:buFont typeface="+mj-lt"/>
              <a:buAutoNum type="arabicPeriod"/>
            </a:pPr>
            <a:r>
              <a:rPr lang="en-US" dirty="0"/>
              <a:t>- thematic map or table outlining </a:t>
            </a:r>
          </a:p>
        </p:txBody>
      </p:sp>
      <p:pic>
        <p:nvPicPr>
          <p:cNvPr id="4098" name="Picture 2" descr="Linn County Harris Building">
            <a:extLst>
              <a:ext uri="{FF2B5EF4-FFF2-40B4-BE49-F238E27FC236}">
                <a16:creationId xmlns:a16="http://schemas.microsoft.com/office/drawing/2014/main" id="{0844FB46-D829-7028-5F16-B3A2D23470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6233" y="2642370"/>
            <a:ext cx="4421681" cy="248442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5D361DD-4531-454A-D365-849212040377}"/>
              </a:ext>
            </a:extLst>
          </p:cNvPr>
          <p:cNvSpPr txBox="1"/>
          <p:nvPr/>
        </p:nvSpPr>
        <p:spPr>
          <a:xfrm>
            <a:off x="7257525" y="5350942"/>
            <a:ext cx="4629874" cy="1200329"/>
          </a:xfrm>
          <a:prstGeom prst="rect">
            <a:avLst/>
          </a:prstGeom>
          <a:noFill/>
        </p:spPr>
        <p:txBody>
          <a:bodyPr wrap="square" rtlCol="0">
            <a:spAutoFit/>
          </a:bodyPr>
          <a:lstStyle/>
          <a:p>
            <a:r>
              <a:rPr lang="en-US" dirty="0"/>
              <a:t>“…analysts are like sculptors, making choices about how to shape and craft their piece of stone (the “raw data”) into a work of art (the analysis).”</a:t>
            </a:r>
          </a:p>
        </p:txBody>
      </p:sp>
      <p:sp>
        <p:nvSpPr>
          <p:cNvPr id="4" name="TextBox 3">
            <a:extLst>
              <a:ext uri="{FF2B5EF4-FFF2-40B4-BE49-F238E27FC236}">
                <a16:creationId xmlns:a16="http://schemas.microsoft.com/office/drawing/2014/main" id="{7E90761B-6957-F3D5-A778-6B6840BB099C}"/>
              </a:ext>
            </a:extLst>
          </p:cNvPr>
          <p:cNvSpPr txBox="1"/>
          <p:nvPr/>
        </p:nvSpPr>
        <p:spPr>
          <a:xfrm>
            <a:off x="9630137" y="6551271"/>
            <a:ext cx="2561862" cy="307777"/>
          </a:xfrm>
          <a:prstGeom prst="rect">
            <a:avLst/>
          </a:prstGeom>
          <a:noFill/>
        </p:spPr>
        <p:txBody>
          <a:bodyPr wrap="square" rtlCol="0">
            <a:spAutoFit/>
          </a:bodyPr>
          <a:lstStyle/>
          <a:p>
            <a:r>
              <a:rPr lang="en-US" sz="1400" i="1" dirty="0"/>
              <a:t>- Braun &amp; Clarke</a:t>
            </a:r>
          </a:p>
        </p:txBody>
      </p:sp>
    </p:spTree>
    <p:extLst>
      <p:ext uri="{BB962C8B-B14F-4D97-AF65-F5344CB8AC3E}">
        <p14:creationId xmlns:p14="http://schemas.microsoft.com/office/powerpoint/2010/main" val="1979165804"/>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7188" name="Picture 7187">
            <a:extLst>
              <a:ext uri="{FF2B5EF4-FFF2-40B4-BE49-F238E27FC236}">
                <a16:creationId xmlns:a16="http://schemas.microsoft.com/office/drawing/2014/main" id="{C9ECDD5C-152A-4CC7-8333-0F367B3A62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190" name="Picture 7189">
            <a:extLst>
              <a:ext uri="{FF2B5EF4-FFF2-40B4-BE49-F238E27FC236}">
                <a16:creationId xmlns:a16="http://schemas.microsoft.com/office/drawing/2014/main" id="{7F5C92A3-369B-43F3-BDCE-E560B1B0EC8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7191" name="Oval 7190">
            <a:extLst>
              <a:ext uri="{FF2B5EF4-FFF2-40B4-BE49-F238E27FC236}">
                <a16:creationId xmlns:a16="http://schemas.microsoft.com/office/drawing/2014/main" id="{AEBE9F1A-B38D-446E-83AE-14B17CE77F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7192" name="Picture 7191">
            <a:extLst>
              <a:ext uri="{FF2B5EF4-FFF2-40B4-BE49-F238E27FC236}">
                <a16:creationId xmlns:a16="http://schemas.microsoft.com/office/drawing/2014/main" id="{915B5014-A7EC-4BA6-9C83-8840CF81DB2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7193" name="Picture 7192">
            <a:extLst>
              <a:ext uri="{FF2B5EF4-FFF2-40B4-BE49-F238E27FC236}">
                <a16:creationId xmlns:a16="http://schemas.microsoft.com/office/drawing/2014/main" id="{022C43AB-86D7-420D-8AD7-DC0A15FDD0A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7">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7194" name="Rectangle 7193">
            <a:extLst>
              <a:ext uri="{FF2B5EF4-FFF2-40B4-BE49-F238E27FC236}">
                <a16:creationId xmlns:a16="http://schemas.microsoft.com/office/drawing/2014/main" id="{5E3EB826-A471-488F-9E8A-D65528A3C0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187" name="Rectangle 7186">
            <a:extLst>
              <a:ext uri="{FF2B5EF4-FFF2-40B4-BE49-F238E27FC236}">
                <a16:creationId xmlns:a16="http://schemas.microsoft.com/office/drawing/2014/main" id="{DFB3CEA1-88D9-42FB-88ED-1E9807FE6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174" name="Picture 6" descr="Thematic map highlighting the relationship between themes and subthemes |  Download Scientific Diagram">
            <a:extLst>
              <a:ext uri="{FF2B5EF4-FFF2-40B4-BE49-F238E27FC236}">
                <a16:creationId xmlns:a16="http://schemas.microsoft.com/office/drawing/2014/main" id="{4300BC11-127B-A69A-E3BA-AB1174130E3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571" y="916167"/>
            <a:ext cx="10387682" cy="5405074"/>
          </a:xfrm>
          <a:prstGeom prst="rect">
            <a:avLst/>
          </a:prstGeom>
          <a:noFill/>
          <a:extLst>
            <a:ext uri="{909E8E84-426E-40DD-AFC4-6F175D3DCCD1}">
              <a14:hiddenFill xmlns:a14="http://schemas.microsoft.com/office/drawing/2010/main">
                <a:solidFill>
                  <a:srgbClr val="FFFFFF"/>
                </a:solidFill>
              </a14:hiddenFill>
            </a:ext>
          </a:extLst>
        </p:spPr>
      </p:pic>
      <p:sp>
        <p:nvSpPr>
          <p:cNvPr id="7189" name="Rectangle 7188">
            <a:extLst>
              <a:ext uri="{FF2B5EF4-FFF2-40B4-BE49-F238E27FC236}">
                <a16:creationId xmlns:a16="http://schemas.microsoft.com/office/drawing/2014/main" id="{9A6C928E-4252-4F33-8C34-E50A12A31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 name="TextBox 3">
            <a:extLst>
              <a:ext uri="{FF2B5EF4-FFF2-40B4-BE49-F238E27FC236}">
                <a16:creationId xmlns:a16="http://schemas.microsoft.com/office/drawing/2014/main" id="{0D0C9C36-46BC-BF95-D239-1A76EEC2FAB2}"/>
              </a:ext>
            </a:extLst>
          </p:cNvPr>
          <p:cNvSpPr txBox="1"/>
          <p:nvPr/>
        </p:nvSpPr>
        <p:spPr>
          <a:xfrm>
            <a:off x="760412" y="685334"/>
            <a:ext cx="2751258" cy="461665"/>
          </a:xfrm>
          <a:prstGeom prst="rect">
            <a:avLst/>
          </a:prstGeom>
          <a:noFill/>
        </p:spPr>
        <p:txBody>
          <a:bodyPr wrap="square" rtlCol="0">
            <a:spAutoFit/>
          </a:bodyPr>
          <a:lstStyle/>
          <a:p>
            <a:r>
              <a:rPr lang="en-US" sz="2400" b="1" dirty="0">
                <a:solidFill>
                  <a:schemeClr val="accent1"/>
                </a:solidFill>
              </a:rPr>
              <a:t>Thematic Map</a:t>
            </a:r>
          </a:p>
        </p:txBody>
      </p:sp>
    </p:spTree>
    <p:extLst>
      <p:ext uri="{BB962C8B-B14F-4D97-AF65-F5344CB8AC3E}">
        <p14:creationId xmlns:p14="http://schemas.microsoft.com/office/powerpoint/2010/main" val="27958893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362849A-570D-49DB-954C-63F144E88A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1" name="Rectangle 10">
            <a:extLst>
              <a:ext uri="{FF2B5EF4-FFF2-40B4-BE49-F238E27FC236}">
                <a16:creationId xmlns:a16="http://schemas.microsoft.com/office/drawing/2014/main" id="{1CA42011-E478-428B-9D15-A98E338BF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3" name="Freeform 7">
            <a:extLst>
              <a:ext uri="{FF2B5EF4-FFF2-40B4-BE49-F238E27FC236}">
                <a16:creationId xmlns:a16="http://schemas.microsoft.com/office/drawing/2014/main" id="{9ED2773C-FE51-4632-BA46-036BDCDA6E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 name="Title 1">
            <a:extLst>
              <a:ext uri="{FF2B5EF4-FFF2-40B4-BE49-F238E27FC236}">
                <a16:creationId xmlns:a16="http://schemas.microsoft.com/office/drawing/2014/main" id="{46730A57-34E0-DB67-B038-9A68D7D62BA6}"/>
              </a:ext>
            </a:extLst>
          </p:cNvPr>
          <p:cNvSpPr>
            <a:spLocks noGrp="1"/>
          </p:cNvSpPr>
          <p:nvPr>
            <p:ph type="title"/>
          </p:nvPr>
        </p:nvSpPr>
        <p:spPr>
          <a:xfrm>
            <a:off x="648930" y="629267"/>
            <a:ext cx="9252154" cy="1016654"/>
          </a:xfrm>
        </p:spPr>
        <p:txBody>
          <a:bodyPr>
            <a:normAutofit/>
          </a:bodyPr>
          <a:lstStyle/>
          <a:p>
            <a:r>
              <a:rPr lang="en-US">
                <a:solidFill>
                  <a:srgbClr val="EBEBEB"/>
                </a:solidFill>
              </a:rPr>
              <a:t>6 Phases of Thematic Analysis</a:t>
            </a:r>
          </a:p>
        </p:txBody>
      </p:sp>
      <p:sp useBgFill="1">
        <p:nvSpPr>
          <p:cNvPr id="15" name="Freeform: Shape 14">
            <a:extLst>
              <a:ext uri="{FF2B5EF4-FFF2-40B4-BE49-F238E27FC236}">
                <a16:creationId xmlns:a16="http://schemas.microsoft.com/office/drawing/2014/main" id="{E02F9158-C4C2-46A8-BE73-A4F77E139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 name="Content Placeholder 2">
            <a:extLst>
              <a:ext uri="{FF2B5EF4-FFF2-40B4-BE49-F238E27FC236}">
                <a16:creationId xmlns:a16="http://schemas.microsoft.com/office/drawing/2014/main" id="{EC0861D3-5E55-D0A5-51E2-5A03A5BE7E3B}"/>
              </a:ext>
            </a:extLst>
          </p:cNvPr>
          <p:cNvSpPr>
            <a:spLocks noGrp="1"/>
          </p:cNvSpPr>
          <p:nvPr>
            <p:ph idx="1"/>
          </p:nvPr>
        </p:nvSpPr>
        <p:spPr>
          <a:xfrm>
            <a:off x="193309" y="2500132"/>
            <a:ext cx="6759616" cy="4235948"/>
          </a:xfrm>
        </p:spPr>
        <p:txBody>
          <a:bodyPr>
            <a:normAutofit/>
          </a:bodyPr>
          <a:lstStyle/>
          <a:p>
            <a:pPr marL="0" indent="0">
              <a:buClr>
                <a:schemeClr val="accent1"/>
              </a:buClr>
              <a:buNone/>
            </a:pPr>
            <a:r>
              <a:rPr lang="en-US" sz="2400" b="1" dirty="0">
                <a:solidFill>
                  <a:schemeClr val="accent1"/>
                </a:solidFill>
              </a:rPr>
              <a:t>Phase 3: Searching for Themes</a:t>
            </a:r>
          </a:p>
          <a:p>
            <a:pPr>
              <a:buClr>
                <a:schemeClr val="accent1"/>
              </a:buClr>
            </a:pPr>
            <a:r>
              <a:rPr lang="en-US" b="1" dirty="0"/>
              <a:t>Goal: Give shape to your data</a:t>
            </a:r>
          </a:p>
          <a:p>
            <a:pPr marL="457200" lvl="1" indent="0">
              <a:buClr>
                <a:schemeClr val="accent1"/>
              </a:buClr>
              <a:buNone/>
            </a:pPr>
            <a:r>
              <a:rPr lang="en-US" dirty="0"/>
              <a:t>A theme “captures something important about the data in relation to the research question, and represents some level of patterned response or meaning within the data set</a:t>
            </a:r>
            <a:endParaRPr lang="en-US" b="1" dirty="0"/>
          </a:p>
          <a:p>
            <a:pPr>
              <a:buClr>
                <a:schemeClr val="accent1"/>
              </a:buClr>
            </a:pPr>
            <a:r>
              <a:rPr lang="en-US" b="1" dirty="0"/>
              <a:t>How</a:t>
            </a:r>
          </a:p>
          <a:p>
            <a:pPr marL="457200" indent="-457200">
              <a:buFont typeface="+mj-lt"/>
              <a:buAutoNum type="arabicPeriod"/>
            </a:pPr>
            <a:r>
              <a:rPr lang="en-US" b="1" dirty="0"/>
              <a:t>- </a:t>
            </a:r>
            <a:r>
              <a:rPr lang="en-US" dirty="0"/>
              <a:t>collapsing or clustering codes to reflect a coherent and meaningful pattern in the data</a:t>
            </a:r>
          </a:p>
          <a:p>
            <a:pPr marL="457200" indent="-457200">
              <a:buFont typeface="+mj-lt"/>
              <a:buAutoNum type="arabicPeriod"/>
            </a:pPr>
            <a:r>
              <a:rPr lang="en-US" dirty="0"/>
              <a:t>- thematic map or table outlining </a:t>
            </a:r>
          </a:p>
        </p:txBody>
      </p:sp>
      <p:pic>
        <p:nvPicPr>
          <p:cNvPr id="4098" name="Picture 2" descr="Linn County Harris Building">
            <a:extLst>
              <a:ext uri="{FF2B5EF4-FFF2-40B4-BE49-F238E27FC236}">
                <a16:creationId xmlns:a16="http://schemas.microsoft.com/office/drawing/2014/main" id="{0844FB46-D829-7028-5F16-B3A2D23470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6233" y="2642370"/>
            <a:ext cx="4421681" cy="248442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5D361DD-4531-454A-D365-849212040377}"/>
              </a:ext>
            </a:extLst>
          </p:cNvPr>
          <p:cNvSpPr txBox="1"/>
          <p:nvPr/>
        </p:nvSpPr>
        <p:spPr>
          <a:xfrm>
            <a:off x="7257525" y="5350942"/>
            <a:ext cx="4629874"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rPr>
              <a:t>“…analysts are like sculptors, making choices about how to shape and craft their piece of stone (the “raw data”) into a work of art (the analysis).”</a:t>
            </a:r>
          </a:p>
        </p:txBody>
      </p:sp>
      <p:sp>
        <p:nvSpPr>
          <p:cNvPr id="4" name="TextBox 3">
            <a:extLst>
              <a:ext uri="{FF2B5EF4-FFF2-40B4-BE49-F238E27FC236}">
                <a16:creationId xmlns:a16="http://schemas.microsoft.com/office/drawing/2014/main" id="{7E90761B-6957-F3D5-A778-6B6840BB099C}"/>
              </a:ext>
            </a:extLst>
          </p:cNvPr>
          <p:cNvSpPr txBox="1"/>
          <p:nvPr/>
        </p:nvSpPr>
        <p:spPr>
          <a:xfrm>
            <a:off x="9630137" y="6551271"/>
            <a:ext cx="256186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entury Gothic" panose="020B0502020202020204"/>
                <a:ea typeface="+mn-ea"/>
                <a:cs typeface="+mn-cs"/>
              </a:rPr>
              <a:t>- Braun &amp; Clarke</a:t>
            </a:r>
          </a:p>
        </p:txBody>
      </p:sp>
    </p:spTree>
    <p:extLst>
      <p:ext uri="{BB962C8B-B14F-4D97-AF65-F5344CB8AC3E}">
        <p14:creationId xmlns:p14="http://schemas.microsoft.com/office/powerpoint/2010/main" val="3422286891"/>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362849A-570D-49DB-954C-63F144E88A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1" name="Rectangle 10">
            <a:extLst>
              <a:ext uri="{FF2B5EF4-FFF2-40B4-BE49-F238E27FC236}">
                <a16:creationId xmlns:a16="http://schemas.microsoft.com/office/drawing/2014/main" id="{1CA42011-E478-428B-9D15-A98E338BF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3" name="Freeform 7">
            <a:extLst>
              <a:ext uri="{FF2B5EF4-FFF2-40B4-BE49-F238E27FC236}">
                <a16:creationId xmlns:a16="http://schemas.microsoft.com/office/drawing/2014/main" id="{9ED2773C-FE51-4632-BA46-036BDCDA6E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 name="Title 1">
            <a:extLst>
              <a:ext uri="{FF2B5EF4-FFF2-40B4-BE49-F238E27FC236}">
                <a16:creationId xmlns:a16="http://schemas.microsoft.com/office/drawing/2014/main" id="{46730A57-34E0-DB67-B038-9A68D7D62BA6}"/>
              </a:ext>
            </a:extLst>
          </p:cNvPr>
          <p:cNvSpPr>
            <a:spLocks noGrp="1"/>
          </p:cNvSpPr>
          <p:nvPr>
            <p:ph type="title"/>
          </p:nvPr>
        </p:nvSpPr>
        <p:spPr>
          <a:xfrm>
            <a:off x="648930" y="629267"/>
            <a:ext cx="9252154" cy="1016654"/>
          </a:xfrm>
        </p:spPr>
        <p:txBody>
          <a:bodyPr>
            <a:normAutofit/>
          </a:bodyPr>
          <a:lstStyle/>
          <a:p>
            <a:r>
              <a:rPr lang="en-US">
                <a:solidFill>
                  <a:srgbClr val="EBEBEB"/>
                </a:solidFill>
              </a:rPr>
              <a:t>6 Phases of Thematic Analysis</a:t>
            </a:r>
          </a:p>
        </p:txBody>
      </p:sp>
      <p:sp useBgFill="1">
        <p:nvSpPr>
          <p:cNvPr id="15" name="Freeform: Shape 14">
            <a:extLst>
              <a:ext uri="{FF2B5EF4-FFF2-40B4-BE49-F238E27FC236}">
                <a16:creationId xmlns:a16="http://schemas.microsoft.com/office/drawing/2014/main" id="{E02F9158-C4C2-46A8-BE73-A4F77E139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 name="Content Placeholder 2">
            <a:extLst>
              <a:ext uri="{FF2B5EF4-FFF2-40B4-BE49-F238E27FC236}">
                <a16:creationId xmlns:a16="http://schemas.microsoft.com/office/drawing/2014/main" id="{EC0861D3-5E55-D0A5-51E2-5A03A5BE7E3B}"/>
              </a:ext>
            </a:extLst>
          </p:cNvPr>
          <p:cNvSpPr>
            <a:spLocks noGrp="1"/>
          </p:cNvSpPr>
          <p:nvPr>
            <p:ph idx="1"/>
          </p:nvPr>
        </p:nvSpPr>
        <p:spPr>
          <a:xfrm>
            <a:off x="300943" y="2275187"/>
            <a:ext cx="5972536" cy="4357107"/>
          </a:xfrm>
        </p:spPr>
        <p:txBody>
          <a:bodyPr>
            <a:normAutofit/>
          </a:bodyPr>
          <a:lstStyle/>
          <a:p>
            <a:pPr marL="0" indent="0">
              <a:buClr>
                <a:schemeClr val="accent1"/>
              </a:buClr>
              <a:buNone/>
            </a:pPr>
            <a:r>
              <a:rPr lang="en-US" b="1" dirty="0">
                <a:solidFill>
                  <a:schemeClr val="accent1"/>
                </a:solidFill>
              </a:rPr>
              <a:t>Phase 4: Reviewing potential themes</a:t>
            </a:r>
          </a:p>
          <a:p>
            <a:pPr>
              <a:buClr>
                <a:srgbClr val="C00000"/>
              </a:buClr>
            </a:pPr>
            <a:r>
              <a:rPr lang="en-US" b="1" dirty="0"/>
              <a:t>Goal: </a:t>
            </a:r>
            <a:r>
              <a:rPr lang="en-US" dirty="0"/>
              <a:t>Quality check- themes that capture the most important and relevant elements of the data, the overall tone, in relation to your </a:t>
            </a:r>
            <a:r>
              <a:rPr lang="en-US" i="1" u="sng" dirty="0"/>
              <a:t>research question</a:t>
            </a:r>
          </a:p>
          <a:p>
            <a:pPr>
              <a:buClr>
                <a:schemeClr val="accent1"/>
              </a:buClr>
            </a:pPr>
            <a:r>
              <a:rPr lang="en-US" b="1" dirty="0"/>
              <a:t>How</a:t>
            </a:r>
          </a:p>
          <a:p>
            <a:pPr marL="457200" indent="-457200">
              <a:buFont typeface="+mj-lt"/>
              <a:buAutoNum type="arabicPeriod"/>
            </a:pPr>
            <a:r>
              <a:rPr lang="en-US" b="1" dirty="0"/>
              <a:t>- </a:t>
            </a:r>
            <a:r>
              <a:rPr lang="en-US" dirty="0"/>
              <a:t>ask key questions (see box)</a:t>
            </a:r>
            <a:endParaRPr lang="en-US" b="1" dirty="0"/>
          </a:p>
          <a:p>
            <a:pPr marL="457200" indent="-457200">
              <a:buFont typeface="+mj-lt"/>
              <a:buAutoNum type="arabicPeriod"/>
            </a:pPr>
            <a:r>
              <a:rPr lang="en-US" b="1" dirty="0"/>
              <a:t>- </a:t>
            </a:r>
            <a:r>
              <a:rPr lang="en-US" dirty="0"/>
              <a:t>check your themes against the collated extracts</a:t>
            </a:r>
          </a:p>
          <a:p>
            <a:pPr marL="457200" indent="-457200">
              <a:buFont typeface="+mj-lt"/>
              <a:buAutoNum type="arabicPeriod"/>
            </a:pPr>
            <a:r>
              <a:rPr lang="en-US" dirty="0"/>
              <a:t>- redraw the boundaries of the theme</a:t>
            </a:r>
          </a:p>
          <a:p>
            <a:pPr marL="457200" indent="-457200">
              <a:buFont typeface="+mj-lt"/>
              <a:buAutoNum type="arabicPeriod"/>
            </a:pPr>
            <a:r>
              <a:rPr lang="en-US" dirty="0"/>
              <a:t>- good name? </a:t>
            </a:r>
          </a:p>
        </p:txBody>
      </p:sp>
      <p:pic>
        <p:nvPicPr>
          <p:cNvPr id="6" name="Picture 5">
            <a:extLst>
              <a:ext uri="{FF2B5EF4-FFF2-40B4-BE49-F238E27FC236}">
                <a16:creationId xmlns:a16="http://schemas.microsoft.com/office/drawing/2014/main" id="{BB54FB50-A017-8500-8AD8-0B8B33201B6A}"/>
              </a:ext>
            </a:extLst>
          </p:cNvPr>
          <p:cNvPicPr>
            <a:picLocks noChangeAspect="1"/>
          </p:cNvPicPr>
          <p:nvPr/>
        </p:nvPicPr>
        <p:blipFill>
          <a:blip r:embed="rId3"/>
          <a:stretch>
            <a:fillRect/>
          </a:stretch>
        </p:blipFill>
        <p:spPr>
          <a:xfrm>
            <a:off x="6858586" y="3106151"/>
            <a:ext cx="4563112" cy="2781688"/>
          </a:xfrm>
          <a:prstGeom prst="rect">
            <a:avLst/>
          </a:prstGeom>
          <a:solidFill>
            <a:srgbClr val="000000">
              <a:shade val="95000"/>
            </a:srgbClr>
          </a:solidFill>
          <a:ln w="444500" cap="sq">
            <a:solidFill>
              <a:schemeClr val="accent3"/>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624473820"/>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E1B651FF-EB2B-77E6-7D75-AF0503B27B9B}"/>
              </a:ext>
            </a:extLst>
          </p:cNvPr>
          <p:cNvGraphicFramePr>
            <a:graphicFrameLocks noGrp="1"/>
          </p:cNvGraphicFramePr>
          <p:nvPr>
            <p:ph idx="1"/>
          </p:nvPr>
        </p:nvGraphicFramePr>
        <p:xfrm>
          <a:off x="279400" y="588168"/>
          <a:ext cx="10960100" cy="56816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5C5B9A8E-D615-F9FE-BDC9-425CC0D4D354}"/>
              </a:ext>
            </a:extLst>
          </p:cNvPr>
          <p:cNvSpPr>
            <a:spLocks noGrp="1"/>
          </p:cNvSpPr>
          <p:nvPr>
            <p:ph type="title"/>
          </p:nvPr>
        </p:nvSpPr>
        <p:spPr>
          <a:xfrm>
            <a:off x="4381500" y="2700338"/>
            <a:ext cx="3009900" cy="1147762"/>
          </a:xfrm>
        </p:spPr>
        <p:txBody>
          <a:bodyPr>
            <a:normAutofit fontScale="90000"/>
          </a:bodyPr>
          <a:lstStyle/>
          <a:p>
            <a:pPr algn="ctr"/>
            <a:r>
              <a:rPr lang="en-US" b="1" dirty="0">
                <a:latin typeface="Calibri (Headings)"/>
              </a:rPr>
              <a:t>Scientific Method</a:t>
            </a:r>
          </a:p>
        </p:txBody>
      </p:sp>
      <p:sp>
        <p:nvSpPr>
          <p:cNvPr id="5" name="Oval 4">
            <a:extLst>
              <a:ext uri="{FF2B5EF4-FFF2-40B4-BE49-F238E27FC236}">
                <a16:creationId xmlns:a16="http://schemas.microsoft.com/office/drawing/2014/main" id="{84A30122-CAB6-AF2D-0377-C28C7EF21CBA}"/>
              </a:ext>
            </a:extLst>
          </p:cNvPr>
          <p:cNvSpPr/>
          <p:nvPr/>
        </p:nvSpPr>
        <p:spPr>
          <a:xfrm>
            <a:off x="2336800" y="4051300"/>
            <a:ext cx="6845300" cy="2628900"/>
          </a:xfrm>
          <a:prstGeom prst="ellipse">
            <a:avLst/>
          </a:prstGeom>
          <a:noFill/>
          <a:ln w="165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solidFill>
            </a:endParaRPr>
          </a:p>
        </p:txBody>
      </p:sp>
      <p:sp>
        <p:nvSpPr>
          <p:cNvPr id="6" name="TextBox 5">
            <a:extLst>
              <a:ext uri="{FF2B5EF4-FFF2-40B4-BE49-F238E27FC236}">
                <a16:creationId xmlns:a16="http://schemas.microsoft.com/office/drawing/2014/main" id="{61510077-3A14-A240-281D-C07715695ABC}"/>
              </a:ext>
            </a:extLst>
          </p:cNvPr>
          <p:cNvSpPr txBox="1"/>
          <p:nvPr/>
        </p:nvSpPr>
        <p:spPr>
          <a:xfrm>
            <a:off x="509813" y="5602982"/>
            <a:ext cx="3188729" cy="1077218"/>
          </a:xfrm>
          <a:prstGeom prst="rect">
            <a:avLst/>
          </a:prstGeom>
          <a:noFill/>
        </p:spPr>
        <p:txBody>
          <a:bodyPr wrap="square" rtlCol="0">
            <a:spAutoFit/>
          </a:bodyPr>
          <a:lstStyle/>
          <a:p>
            <a:r>
              <a:rPr lang="en-US" sz="3200" b="1" dirty="0">
                <a:solidFill>
                  <a:schemeClr val="accent2"/>
                </a:solidFill>
              </a:rPr>
              <a:t>Research </a:t>
            </a:r>
          </a:p>
          <a:p>
            <a:r>
              <a:rPr lang="en-US" sz="3200" b="1" dirty="0">
                <a:solidFill>
                  <a:schemeClr val="accent2"/>
                </a:solidFill>
              </a:rPr>
              <a:t>Methodology</a:t>
            </a:r>
          </a:p>
        </p:txBody>
      </p:sp>
      <p:sp>
        <p:nvSpPr>
          <p:cNvPr id="3" name="Title 1">
            <a:extLst>
              <a:ext uri="{FF2B5EF4-FFF2-40B4-BE49-F238E27FC236}">
                <a16:creationId xmlns:a16="http://schemas.microsoft.com/office/drawing/2014/main" id="{96EBDE68-1255-5022-7009-E2CCB5FDBB1F}"/>
              </a:ext>
            </a:extLst>
          </p:cNvPr>
          <p:cNvSpPr txBox="1">
            <a:spLocks/>
          </p:cNvSpPr>
          <p:nvPr/>
        </p:nvSpPr>
        <p:spPr>
          <a:xfrm>
            <a:off x="646111" y="452718"/>
            <a:ext cx="9404723" cy="1400530"/>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Last May… </a:t>
            </a:r>
            <a:endParaRPr lang="en-US" dirty="0"/>
          </a:p>
        </p:txBody>
      </p:sp>
    </p:spTree>
    <p:extLst>
      <p:ext uri="{BB962C8B-B14F-4D97-AF65-F5344CB8AC3E}">
        <p14:creationId xmlns:p14="http://schemas.microsoft.com/office/powerpoint/2010/main" val="1600342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BCD3FF86-BB8A-7919-111E-1D8ED4239386}"/>
              </a:ext>
            </a:extLst>
          </p:cNvPr>
          <p:cNvGraphicFramePr>
            <a:graphicFrameLocks/>
          </p:cNvGraphicFramePr>
          <p:nvPr/>
        </p:nvGraphicFramePr>
        <p:xfrm>
          <a:off x="875118" y="1524001"/>
          <a:ext cx="8009801" cy="46424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a:extLst>
              <a:ext uri="{FF2B5EF4-FFF2-40B4-BE49-F238E27FC236}">
                <a16:creationId xmlns:a16="http://schemas.microsoft.com/office/drawing/2014/main" id="{EDF99D48-9838-4E4B-BE46-517FED3A4401}"/>
              </a:ext>
            </a:extLst>
          </p:cNvPr>
          <p:cNvSpPr/>
          <p:nvPr/>
        </p:nvSpPr>
        <p:spPr>
          <a:xfrm rot="5400000">
            <a:off x="2273263" y="2570881"/>
            <a:ext cx="1400529" cy="2548645"/>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1A5E1F48-C293-E522-EB0E-B5E74877653C}"/>
              </a:ext>
            </a:extLst>
          </p:cNvPr>
          <p:cNvSpPr>
            <a:spLocks noGrp="1"/>
          </p:cNvSpPr>
          <p:nvPr>
            <p:ph type="title"/>
          </p:nvPr>
        </p:nvSpPr>
        <p:spPr/>
        <p:txBody>
          <a:bodyPr/>
          <a:lstStyle/>
          <a:p>
            <a:r>
              <a:rPr lang="en-US" b="1" dirty="0">
                <a:solidFill>
                  <a:schemeClr val="accent3"/>
                </a:solidFill>
              </a:rPr>
              <a:t>Thematic Analysis</a:t>
            </a:r>
            <a:br>
              <a:rPr lang="en-US" b="1" dirty="0">
                <a:solidFill>
                  <a:schemeClr val="accent3"/>
                </a:solidFill>
              </a:rPr>
            </a:br>
            <a:endParaRPr lang="en-US" dirty="0"/>
          </a:p>
        </p:txBody>
      </p:sp>
    </p:spTree>
    <p:extLst>
      <p:ext uri="{BB962C8B-B14F-4D97-AF65-F5344CB8AC3E}">
        <p14:creationId xmlns:p14="http://schemas.microsoft.com/office/powerpoint/2010/main" val="17401295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362849A-570D-49DB-954C-63F144E88A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1" name="Rectangle 10">
            <a:extLst>
              <a:ext uri="{FF2B5EF4-FFF2-40B4-BE49-F238E27FC236}">
                <a16:creationId xmlns:a16="http://schemas.microsoft.com/office/drawing/2014/main" id="{1CA42011-E478-428B-9D15-A98E338BF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3" name="Freeform 7">
            <a:extLst>
              <a:ext uri="{FF2B5EF4-FFF2-40B4-BE49-F238E27FC236}">
                <a16:creationId xmlns:a16="http://schemas.microsoft.com/office/drawing/2014/main" id="{9ED2773C-FE51-4632-BA46-036BDCDA6E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 name="Title 1">
            <a:extLst>
              <a:ext uri="{FF2B5EF4-FFF2-40B4-BE49-F238E27FC236}">
                <a16:creationId xmlns:a16="http://schemas.microsoft.com/office/drawing/2014/main" id="{46730A57-34E0-DB67-B038-9A68D7D62BA6}"/>
              </a:ext>
            </a:extLst>
          </p:cNvPr>
          <p:cNvSpPr>
            <a:spLocks noGrp="1"/>
          </p:cNvSpPr>
          <p:nvPr>
            <p:ph type="title"/>
          </p:nvPr>
        </p:nvSpPr>
        <p:spPr>
          <a:xfrm>
            <a:off x="648930" y="629267"/>
            <a:ext cx="9252154" cy="1016654"/>
          </a:xfrm>
        </p:spPr>
        <p:txBody>
          <a:bodyPr>
            <a:normAutofit/>
          </a:bodyPr>
          <a:lstStyle/>
          <a:p>
            <a:r>
              <a:rPr lang="en-US">
                <a:solidFill>
                  <a:srgbClr val="EBEBEB"/>
                </a:solidFill>
              </a:rPr>
              <a:t>6 Phases of Thematic Analysis</a:t>
            </a:r>
          </a:p>
        </p:txBody>
      </p:sp>
      <p:sp useBgFill="1">
        <p:nvSpPr>
          <p:cNvPr id="15" name="Freeform: Shape 14">
            <a:extLst>
              <a:ext uri="{FF2B5EF4-FFF2-40B4-BE49-F238E27FC236}">
                <a16:creationId xmlns:a16="http://schemas.microsoft.com/office/drawing/2014/main" id="{E02F9158-C4C2-46A8-BE73-A4F77E139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 name="Content Placeholder 2">
            <a:extLst>
              <a:ext uri="{FF2B5EF4-FFF2-40B4-BE49-F238E27FC236}">
                <a16:creationId xmlns:a16="http://schemas.microsoft.com/office/drawing/2014/main" id="{EC0861D3-5E55-D0A5-51E2-5A03A5BE7E3B}"/>
              </a:ext>
            </a:extLst>
          </p:cNvPr>
          <p:cNvSpPr>
            <a:spLocks noGrp="1"/>
          </p:cNvSpPr>
          <p:nvPr>
            <p:ph idx="1"/>
          </p:nvPr>
        </p:nvSpPr>
        <p:spPr>
          <a:xfrm>
            <a:off x="300943" y="2410367"/>
            <a:ext cx="6273060" cy="4221927"/>
          </a:xfrm>
        </p:spPr>
        <p:txBody>
          <a:bodyPr>
            <a:normAutofit/>
          </a:bodyPr>
          <a:lstStyle/>
          <a:p>
            <a:pPr marL="0" indent="0">
              <a:buClr>
                <a:schemeClr val="accent1"/>
              </a:buClr>
              <a:buNone/>
            </a:pPr>
            <a:r>
              <a:rPr lang="en-US" b="1" dirty="0">
                <a:solidFill>
                  <a:schemeClr val="accent1"/>
                </a:solidFill>
              </a:rPr>
              <a:t>Phase 5: Defining and Naming themes</a:t>
            </a:r>
          </a:p>
          <a:p>
            <a:pPr>
              <a:buClr>
                <a:srgbClr val="C00000"/>
              </a:buClr>
            </a:pPr>
            <a:r>
              <a:rPr lang="en-US" b="1" dirty="0"/>
              <a:t>Goal: </a:t>
            </a:r>
            <a:r>
              <a:rPr lang="en-US" dirty="0"/>
              <a:t>clearly state what is unique and specific about each theme</a:t>
            </a:r>
          </a:p>
          <a:p>
            <a:pPr>
              <a:buClr>
                <a:srgbClr val="C00000"/>
              </a:buClr>
            </a:pPr>
            <a:r>
              <a:rPr lang="en-US" b="1" dirty="0"/>
              <a:t>How</a:t>
            </a:r>
          </a:p>
          <a:p>
            <a:pPr marL="457200" indent="-457200">
              <a:buFont typeface="+mj-lt"/>
              <a:buAutoNum type="arabicPeriod"/>
            </a:pPr>
            <a:r>
              <a:rPr lang="en-US" b="1" dirty="0"/>
              <a:t>- </a:t>
            </a:r>
            <a:r>
              <a:rPr lang="en-US" dirty="0"/>
              <a:t>for each theme, create a clear definition and description of the theme</a:t>
            </a:r>
          </a:p>
          <a:p>
            <a:pPr marL="457200" indent="-457200">
              <a:buFont typeface="+mj-lt"/>
              <a:buAutoNum type="arabicPeriod"/>
            </a:pPr>
            <a:r>
              <a:rPr lang="en-US" dirty="0"/>
              <a:t>- provide 1-2 example quotes </a:t>
            </a:r>
          </a:p>
          <a:p>
            <a:pPr marL="457200" indent="-457200">
              <a:buFont typeface="+mj-lt"/>
              <a:buAutoNum type="arabicPeriod"/>
            </a:pPr>
            <a:r>
              <a:rPr lang="en-US" dirty="0"/>
              <a:t>- address the “So what?” What is relevant or useful here to answering the RQ?</a:t>
            </a:r>
          </a:p>
          <a:p>
            <a:pPr marL="457200" indent="-457200">
              <a:buFont typeface="+mj-lt"/>
              <a:buAutoNum type="arabicPeriod"/>
            </a:pPr>
            <a:r>
              <a:rPr lang="en-US" dirty="0"/>
              <a:t>- interconnections between themes</a:t>
            </a:r>
          </a:p>
        </p:txBody>
      </p:sp>
      <p:pic>
        <p:nvPicPr>
          <p:cNvPr id="5" name="Picture 4">
            <a:extLst>
              <a:ext uri="{FF2B5EF4-FFF2-40B4-BE49-F238E27FC236}">
                <a16:creationId xmlns:a16="http://schemas.microsoft.com/office/drawing/2014/main" id="{8CC8AD10-3334-2336-8B2D-66C17E79EAD0}"/>
              </a:ext>
            </a:extLst>
          </p:cNvPr>
          <p:cNvPicPr>
            <a:picLocks noChangeAspect="1"/>
          </p:cNvPicPr>
          <p:nvPr/>
        </p:nvPicPr>
        <p:blipFill>
          <a:blip r:embed="rId3"/>
          <a:stretch>
            <a:fillRect/>
          </a:stretch>
        </p:blipFill>
        <p:spPr>
          <a:xfrm>
            <a:off x="6574421" y="2410367"/>
            <a:ext cx="5106295" cy="4312240"/>
          </a:xfrm>
          <a:prstGeom prst="rect">
            <a:avLst/>
          </a:prstGeom>
        </p:spPr>
      </p:pic>
    </p:spTree>
    <p:extLst>
      <p:ext uri="{BB962C8B-B14F-4D97-AF65-F5344CB8AC3E}">
        <p14:creationId xmlns:p14="http://schemas.microsoft.com/office/powerpoint/2010/main" val="3241615721"/>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BCD3FF86-BB8A-7919-111E-1D8ED4239386}"/>
              </a:ext>
            </a:extLst>
          </p:cNvPr>
          <p:cNvGraphicFramePr>
            <a:graphicFrameLocks/>
          </p:cNvGraphicFramePr>
          <p:nvPr/>
        </p:nvGraphicFramePr>
        <p:xfrm>
          <a:off x="875118" y="1524001"/>
          <a:ext cx="8009801" cy="46424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a:extLst>
              <a:ext uri="{FF2B5EF4-FFF2-40B4-BE49-F238E27FC236}">
                <a16:creationId xmlns:a16="http://schemas.microsoft.com/office/drawing/2014/main" id="{EDF99D48-9838-4E4B-BE46-517FED3A4401}"/>
              </a:ext>
            </a:extLst>
          </p:cNvPr>
          <p:cNvSpPr/>
          <p:nvPr/>
        </p:nvSpPr>
        <p:spPr>
          <a:xfrm rot="5400000">
            <a:off x="2715224" y="1279190"/>
            <a:ext cx="1400529" cy="2548645"/>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1A5E1F48-C293-E522-EB0E-B5E74877653C}"/>
              </a:ext>
            </a:extLst>
          </p:cNvPr>
          <p:cNvSpPr>
            <a:spLocks noGrp="1"/>
          </p:cNvSpPr>
          <p:nvPr>
            <p:ph type="title"/>
          </p:nvPr>
        </p:nvSpPr>
        <p:spPr/>
        <p:txBody>
          <a:bodyPr/>
          <a:lstStyle/>
          <a:p>
            <a:r>
              <a:rPr lang="en-US" b="1" dirty="0">
                <a:solidFill>
                  <a:schemeClr val="accent3"/>
                </a:solidFill>
              </a:rPr>
              <a:t>Thematic Analysis</a:t>
            </a:r>
            <a:br>
              <a:rPr lang="en-US" b="1" dirty="0">
                <a:solidFill>
                  <a:schemeClr val="accent3"/>
                </a:solidFill>
              </a:rPr>
            </a:br>
            <a:endParaRPr lang="en-US" dirty="0"/>
          </a:p>
        </p:txBody>
      </p:sp>
    </p:spTree>
    <p:extLst>
      <p:ext uri="{BB962C8B-B14F-4D97-AF65-F5344CB8AC3E}">
        <p14:creationId xmlns:p14="http://schemas.microsoft.com/office/powerpoint/2010/main" val="3972123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362849A-570D-49DB-954C-63F144E88A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1" name="Rectangle 10">
            <a:extLst>
              <a:ext uri="{FF2B5EF4-FFF2-40B4-BE49-F238E27FC236}">
                <a16:creationId xmlns:a16="http://schemas.microsoft.com/office/drawing/2014/main" id="{1CA42011-E478-428B-9D15-A98E338BF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13" name="Freeform 7">
            <a:extLst>
              <a:ext uri="{FF2B5EF4-FFF2-40B4-BE49-F238E27FC236}">
                <a16:creationId xmlns:a16="http://schemas.microsoft.com/office/drawing/2014/main" id="{9ED2773C-FE51-4632-BA46-036BDCDA6E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 name="Title 1">
            <a:extLst>
              <a:ext uri="{FF2B5EF4-FFF2-40B4-BE49-F238E27FC236}">
                <a16:creationId xmlns:a16="http://schemas.microsoft.com/office/drawing/2014/main" id="{46730A57-34E0-DB67-B038-9A68D7D62BA6}"/>
              </a:ext>
            </a:extLst>
          </p:cNvPr>
          <p:cNvSpPr>
            <a:spLocks noGrp="1"/>
          </p:cNvSpPr>
          <p:nvPr>
            <p:ph type="title"/>
          </p:nvPr>
        </p:nvSpPr>
        <p:spPr>
          <a:xfrm>
            <a:off x="648930" y="629267"/>
            <a:ext cx="9252154" cy="1016654"/>
          </a:xfrm>
        </p:spPr>
        <p:txBody>
          <a:bodyPr>
            <a:normAutofit/>
          </a:bodyPr>
          <a:lstStyle/>
          <a:p>
            <a:r>
              <a:rPr lang="en-US">
                <a:solidFill>
                  <a:srgbClr val="EBEBEB"/>
                </a:solidFill>
              </a:rPr>
              <a:t>6 Phases of Thematic Analysis</a:t>
            </a:r>
          </a:p>
        </p:txBody>
      </p:sp>
      <p:sp useBgFill="1">
        <p:nvSpPr>
          <p:cNvPr id="15" name="Freeform: Shape 14">
            <a:extLst>
              <a:ext uri="{FF2B5EF4-FFF2-40B4-BE49-F238E27FC236}">
                <a16:creationId xmlns:a16="http://schemas.microsoft.com/office/drawing/2014/main" id="{E02F9158-C4C2-46A8-BE73-A4F77E139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3" name="Content Placeholder 2">
            <a:extLst>
              <a:ext uri="{FF2B5EF4-FFF2-40B4-BE49-F238E27FC236}">
                <a16:creationId xmlns:a16="http://schemas.microsoft.com/office/drawing/2014/main" id="{EC0861D3-5E55-D0A5-51E2-5A03A5BE7E3B}"/>
              </a:ext>
            </a:extLst>
          </p:cNvPr>
          <p:cNvSpPr>
            <a:spLocks noGrp="1"/>
          </p:cNvSpPr>
          <p:nvPr>
            <p:ph idx="1"/>
          </p:nvPr>
        </p:nvSpPr>
        <p:spPr>
          <a:xfrm>
            <a:off x="300943" y="2723393"/>
            <a:ext cx="5972536" cy="3908901"/>
          </a:xfrm>
        </p:spPr>
        <p:txBody>
          <a:bodyPr>
            <a:normAutofit/>
          </a:bodyPr>
          <a:lstStyle/>
          <a:p>
            <a:pPr marL="0" indent="0">
              <a:buClr>
                <a:schemeClr val="accent1"/>
              </a:buClr>
              <a:buNone/>
            </a:pPr>
            <a:r>
              <a:rPr lang="en-US" b="1" dirty="0">
                <a:solidFill>
                  <a:schemeClr val="accent1"/>
                </a:solidFill>
              </a:rPr>
              <a:t>Phase 6: Producing the Report </a:t>
            </a:r>
          </a:p>
          <a:p>
            <a:pPr>
              <a:buClr>
                <a:srgbClr val="C00000"/>
              </a:buClr>
            </a:pPr>
            <a:r>
              <a:rPr lang="en-US" b="1" dirty="0"/>
              <a:t>Goal: </a:t>
            </a:r>
            <a:r>
              <a:rPr lang="en-US" dirty="0"/>
              <a:t>dissemination </a:t>
            </a:r>
          </a:p>
          <a:p>
            <a:pPr>
              <a:buClr>
                <a:srgbClr val="C00000"/>
              </a:buClr>
            </a:pPr>
            <a:r>
              <a:rPr lang="en-US" b="1" dirty="0"/>
              <a:t>How</a:t>
            </a:r>
          </a:p>
          <a:p>
            <a:pPr marL="457200" indent="-457200">
              <a:buFont typeface="+mj-lt"/>
              <a:buAutoNum type="arabicPeriod"/>
            </a:pPr>
            <a:r>
              <a:rPr lang="en-US" b="1" dirty="0"/>
              <a:t>- </a:t>
            </a:r>
            <a:r>
              <a:rPr lang="en-US" dirty="0"/>
              <a:t>answer your research question</a:t>
            </a:r>
            <a:endParaRPr lang="en-US" b="1" dirty="0"/>
          </a:p>
          <a:p>
            <a:pPr marL="457200" indent="-457200">
              <a:buFont typeface="+mj-lt"/>
              <a:buAutoNum type="arabicPeriod"/>
            </a:pPr>
            <a:r>
              <a:rPr lang="en-US" b="1" dirty="0"/>
              <a:t>- </a:t>
            </a:r>
            <a:r>
              <a:rPr lang="en-US" dirty="0"/>
              <a:t>storytelling </a:t>
            </a:r>
          </a:p>
          <a:p>
            <a:pPr marL="457200" indent="-457200">
              <a:buFont typeface="+mj-lt"/>
              <a:buAutoNum type="arabicPeriod"/>
            </a:pPr>
            <a:r>
              <a:rPr lang="en-US" dirty="0"/>
              <a:t>- choose vivid examples </a:t>
            </a:r>
          </a:p>
          <a:p>
            <a:pPr marL="457200" indent="-457200">
              <a:buFont typeface="+mj-lt"/>
              <a:buAutoNum type="arabicPeriod"/>
            </a:pPr>
            <a:r>
              <a:rPr lang="en-US" dirty="0"/>
              <a:t>- embedded in a scholarly field</a:t>
            </a:r>
          </a:p>
        </p:txBody>
      </p:sp>
      <p:pic>
        <p:nvPicPr>
          <p:cNvPr id="6" name="Picture 5">
            <a:extLst>
              <a:ext uri="{FF2B5EF4-FFF2-40B4-BE49-F238E27FC236}">
                <a16:creationId xmlns:a16="http://schemas.microsoft.com/office/drawing/2014/main" id="{74017323-FCF0-CA15-F206-5293C358A338}"/>
              </a:ext>
            </a:extLst>
          </p:cNvPr>
          <p:cNvPicPr>
            <a:picLocks noChangeAspect="1"/>
          </p:cNvPicPr>
          <p:nvPr/>
        </p:nvPicPr>
        <p:blipFill>
          <a:blip r:embed="rId3"/>
          <a:stretch>
            <a:fillRect/>
          </a:stretch>
        </p:blipFill>
        <p:spPr>
          <a:xfrm>
            <a:off x="5810764" y="2553126"/>
            <a:ext cx="5470484" cy="3952933"/>
          </a:xfrm>
          <a:prstGeom prst="rect">
            <a:avLst/>
          </a:prstGeom>
        </p:spPr>
      </p:pic>
    </p:spTree>
    <p:extLst>
      <p:ext uri="{BB962C8B-B14F-4D97-AF65-F5344CB8AC3E}">
        <p14:creationId xmlns:p14="http://schemas.microsoft.com/office/powerpoint/2010/main" val="1691656139"/>
      </p:ext>
    </p:extLst>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C2654-0688-117B-27F0-5DAA90EE7038}"/>
              </a:ext>
            </a:extLst>
          </p:cNvPr>
          <p:cNvSpPr>
            <a:spLocks noGrp="1"/>
          </p:cNvSpPr>
          <p:nvPr>
            <p:ph type="title"/>
          </p:nvPr>
        </p:nvSpPr>
        <p:spPr/>
        <p:txBody>
          <a:bodyPr/>
          <a:lstStyle/>
          <a:p>
            <a:r>
              <a:rPr lang="en-US" dirty="0"/>
              <a:t>JARS- QUAL</a:t>
            </a:r>
          </a:p>
        </p:txBody>
      </p:sp>
      <p:pic>
        <p:nvPicPr>
          <p:cNvPr id="5" name="Content Placeholder 4">
            <a:extLst>
              <a:ext uri="{FF2B5EF4-FFF2-40B4-BE49-F238E27FC236}">
                <a16:creationId xmlns:a16="http://schemas.microsoft.com/office/drawing/2014/main" id="{3A073D48-FC38-65F4-69C9-88419808C2EB}"/>
              </a:ext>
            </a:extLst>
          </p:cNvPr>
          <p:cNvPicPr>
            <a:picLocks noGrp="1" noChangeAspect="1"/>
          </p:cNvPicPr>
          <p:nvPr>
            <p:ph idx="1"/>
          </p:nvPr>
        </p:nvPicPr>
        <p:blipFill>
          <a:blip r:embed="rId2"/>
          <a:stretch>
            <a:fillRect/>
          </a:stretch>
        </p:blipFill>
        <p:spPr>
          <a:xfrm>
            <a:off x="646111" y="1853248"/>
            <a:ext cx="6940768" cy="3389312"/>
          </a:xfrm>
        </p:spPr>
      </p:pic>
      <p:pic>
        <p:nvPicPr>
          <p:cNvPr id="7" name="Picture 6">
            <a:extLst>
              <a:ext uri="{FF2B5EF4-FFF2-40B4-BE49-F238E27FC236}">
                <a16:creationId xmlns:a16="http://schemas.microsoft.com/office/drawing/2014/main" id="{DFA70B5C-1664-6EC4-C198-8787691B4965}"/>
              </a:ext>
            </a:extLst>
          </p:cNvPr>
          <p:cNvPicPr>
            <a:picLocks noChangeAspect="1"/>
          </p:cNvPicPr>
          <p:nvPr/>
        </p:nvPicPr>
        <p:blipFill>
          <a:blip r:embed="rId3"/>
          <a:stretch>
            <a:fillRect/>
          </a:stretch>
        </p:blipFill>
        <p:spPr>
          <a:xfrm>
            <a:off x="4116495" y="1026556"/>
            <a:ext cx="7188569" cy="5378726"/>
          </a:xfrm>
          <a:prstGeom prst="rect">
            <a:avLst/>
          </a:prstGeom>
        </p:spPr>
      </p:pic>
      <p:sp>
        <p:nvSpPr>
          <p:cNvPr id="3" name="TextBox 2">
            <a:extLst>
              <a:ext uri="{FF2B5EF4-FFF2-40B4-BE49-F238E27FC236}">
                <a16:creationId xmlns:a16="http://schemas.microsoft.com/office/drawing/2014/main" id="{4EAE1BF9-680F-6159-F438-F10FFA6B1750}"/>
              </a:ext>
            </a:extLst>
          </p:cNvPr>
          <p:cNvSpPr txBox="1"/>
          <p:nvPr/>
        </p:nvSpPr>
        <p:spPr>
          <a:xfrm rot="2635816">
            <a:off x="10089399" y="605178"/>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algn="ctr"/>
            <a:r>
              <a:rPr lang="en-US" b="1" dirty="0">
                <a:latin typeface="Arial Black" panose="020B0A04020102020204" pitchFamily="34" charset="0"/>
              </a:rPr>
              <a:t>HANDOUT</a:t>
            </a:r>
          </a:p>
        </p:txBody>
      </p:sp>
    </p:spTree>
    <p:extLst>
      <p:ext uri="{BB962C8B-B14F-4D97-AF65-F5344CB8AC3E}">
        <p14:creationId xmlns:p14="http://schemas.microsoft.com/office/powerpoint/2010/main" val="336083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27A31-5434-B55D-AED0-708A27A9B732}"/>
              </a:ext>
            </a:extLst>
          </p:cNvPr>
          <p:cNvSpPr>
            <a:spLocks noGrp="1"/>
          </p:cNvSpPr>
          <p:nvPr>
            <p:ph type="title"/>
          </p:nvPr>
        </p:nvSpPr>
        <p:spPr/>
        <p:txBody>
          <a:bodyPr/>
          <a:lstStyle/>
          <a:p>
            <a:r>
              <a:rPr lang="en-US" dirty="0"/>
              <a:t>Advice for Beginners </a:t>
            </a:r>
          </a:p>
        </p:txBody>
      </p:sp>
      <p:sp>
        <p:nvSpPr>
          <p:cNvPr id="3" name="Content Placeholder 2">
            <a:extLst>
              <a:ext uri="{FF2B5EF4-FFF2-40B4-BE49-F238E27FC236}">
                <a16:creationId xmlns:a16="http://schemas.microsoft.com/office/drawing/2014/main" id="{E9B41B1C-97CA-6AFD-E87C-20C0276AAEA7}"/>
              </a:ext>
            </a:extLst>
          </p:cNvPr>
          <p:cNvSpPr>
            <a:spLocks noGrp="1"/>
          </p:cNvSpPr>
          <p:nvPr>
            <p:ph idx="1"/>
          </p:nvPr>
        </p:nvSpPr>
        <p:spPr>
          <a:xfrm>
            <a:off x="875202" y="1566781"/>
            <a:ext cx="5710794" cy="4195481"/>
          </a:xfrm>
        </p:spPr>
        <p:txBody>
          <a:bodyPr/>
          <a:lstStyle/>
          <a:p>
            <a:r>
              <a:rPr lang="en-US" dirty="0"/>
              <a:t>Skill to be developed. </a:t>
            </a:r>
          </a:p>
          <a:p>
            <a:r>
              <a:rPr lang="en-US" dirty="0"/>
              <a:t>Start with a topic that you know very well. </a:t>
            </a:r>
          </a:p>
          <a:p>
            <a:r>
              <a:rPr lang="en-US" dirty="0"/>
              <a:t>Start with a small sample. </a:t>
            </a:r>
          </a:p>
          <a:p>
            <a:r>
              <a:rPr lang="en-US" dirty="0"/>
              <a:t>Find a mentor. </a:t>
            </a:r>
          </a:p>
          <a:p>
            <a:r>
              <a:rPr lang="en-US" dirty="0"/>
              <a:t>Let the process guide your Reality.</a:t>
            </a:r>
          </a:p>
          <a:p>
            <a:r>
              <a:rPr lang="en-US" dirty="0"/>
              <a:t>Use the tools available to you, and that makes sense for your project.  </a:t>
            </a:r>
          </a:p>
          <a:p>
            <a:pPr marL="0" indent="0">
              <a:buNone/>
            </a:pPr>
            <a:endParaRPr lang="en-US" dirty="0"/>
          </a:p>
        </p:txBody>
      </p:sp>
      <p:pic>
        <p:nvPicPr>
          <p:cNvPr id="7" name="Picture 6">
            <a:extLst>
              <a:ext uri="{FF2B5EF4-FFF2-40B4-BE49-F238E27FC236}">
                <a16:creationId xmlns:a16="http://schemas.microsoft.com/office/drawing/2014/main" id="{66314766-3CF8-88B9-BD5E-CE9717DB4A72}"/>
              </a:ext>
            </a:extLst>
          </p:cNvPr>
          <p:cNvPicPr>
            <a:picLocks noChangeAspect="1"/>
          </p:cNvPicPr>
          <p:nvPr/>
        </p:nvPicPr>
        <p:blipFill>
          <a:blip r:embed="rId3"/>
          <a:stretch>
            <a:fillRect/>
          </a:stretch>
        </p:blipFill>
        <p:spPr>
          <a:xfrm>
            <a:off x="6701742" y="1566781"/>
            <a:ext cx="4994618" cy="4194798"/>
          </a:xfrm>
          <a:prstGeom prst="rect">
            <a:avLst/>
          </a:prstGeom>
        </p:spPr>
      </p:pic>
    </p:spTree>
    <p:extLst>
      <p:ext uri="{BB962C8B-B14F-4D97-AF65-F5344CB8AC3E}">
        <p14:creationId xmlns:p14="http://schemas.microsoft.com/office/powerpoint/2010/main" val="20578687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A7C52-1804-73D1-84B9-41F64BBCE7EE}"/>
              </a:ext>
            </a:extLst>
          </p:cNvPr>
          <p:cNvSpPr>
            <a:spLocks noGrp="1"/>
          </p:cNvSpPr>
          <p:nvPr>
            <p:ph type="title"/>
          </p:nvPr>
        </p:nvSpPr>
        <p:spPr/>
        <p:txBody>
          <a:bodyPr/>
          <a:lstStyle/>
          <a:p>
            <a:r>
              <a:rPr lang="en-US" dirty="0"/>
              <a:t>Resources </a:t>
            </a:r>
          </a:p>
        </p:txBody>
      </p:sp>
      <p:sp>
        <p:nvSpPr>
          <p:cNvPr id="3" name="Content Placeholder 2">
            <a:extLst>
              <a:ext uri="{FF2B5EF4-FFF2-40B4-BE49-F238E27FC236}">
                <a16:creationId xmlns:a16="http://schemas.microsoft.com/office/drawing/2014/main" id="{700406A6-79C1-6C55-102E-850E09DB3C54}"/>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C7397AC7-440B-1243-2F91-432B0801E1AE}"/>
              </a:ext>
            </a:extLst>
          </p:cNvPr>
          <p:cNvPicPr>
            <a:picLocks noChangeAspect="1"/>
          </p:cNvPicPr>
          <p:nvPr/>
        </p:nvPicPr>
        <p:blipFill>
          <a:blip r:embed="rId2"/>
          <a:stretch>
            <a:fillRect/>
          </a:stretch>
        </p:blipFill>
        <p:spPr>
          <a:xfrm>
            <a:off x="235955" y="1536201"/>
            <a:ext cx="6013372" cy="4712198"/>
          </a:xfrm>
          <a:prstGeom prst="rect">
            <a:avLst/>
          </a:prstGeom>
        </p:spPr>
      </p:pic>
      <p:pic>
        <p:nvPicPr>
          <p:cNvPr id="6" name="Picture 5">
            <a:extLst>
              <a:ext uri="{FF2B5EF4-FFF2-40B4-BE49-F238E27FC236}">
                <a16:creationId xmlns:a16="http://schemas.microsoft.com/office/drawing/2014/main" id="{11036520-106C-6958-57B7-F5DBF4CB68EF}"/>
              </a:ext>
            </a:extLst>
          </p:cNvPr>
          <p:cNvPicPr>
            <a:picLocks noChangeAspect="1"/>
          </p:cNvPicPr>
          <p:nvPr/>
        </p:nvPicPr>
        <p:blipFill>
          <a:blip r:embed="rId3"/>
          <a:stretch>
            <a:fillRect/>
          </a:stretch>
        </p:blipFill>
        <p:spPr>
          <a:xfrm>
            <a:off x="4677661" y="277792"/>
            <a:ext cx="4878045" cy="5225970"/>
          </a:xfrm>
          <a:prstGeom prst="rect">
            <a:avLst/>
          </a:prstGeom>
        </p:spPr>
      </p:pic>
      <p:pic>
        <p:nvPicPr>
          <p:cNvPr id="5" name="Picture 4">
            <a:extLst>
              <a:ext uri="{FF2B5EF4-FFF2-40B4-BE49-F238E27FC236}">
                <a16:creationId xmlns:a16="http://schemas.microsoft.com/office/drawing/2014/main" id="{91D1D7B2-79B9-C2CB-3968-0DEFE48958B3}"/>
              </a:ext>
            </a:extLst>
          </p:cNvPr>
          <p:cNvPicPr>
            <a:picLocks noChangeAspect="1"/>
          </p:cNvPicPr>
          <p:nvPr/>
        </p:nvPicPr>
        <p:blipFill>
          <a:blip r:embed="rId4"/>
          <a:stretch>
            <a:fillRect/>
          </a:stretch>
        </p:blipFill>
        <p:spPr>
          <a:xfrm>
            <a:off x="7292871" y="1439199"/>
            <a:ext cx="4199466" cy="5223249"/>
          </a:xfrm>
          <a:prstGeom prst="rect">
            <a:avLst/>
          </a:prstGeom>
        </p:spPr>
      </p:pic>
      <p:sp>
        <p:nvSpPr>
          <p:cNvPr id="7" name="TextBox 6">
            <a:extLst>
              <a:ext uri="{FF2B5EF4-FFF2-40B4-BE49-F238E27FC236}">
                <a16:creationId xmlns:a16="http://schemas.microsoft.com/office/drawing/2014/main" id="{F7171611-91CC-640C-C6BB-B18862A6A347}"/>
              </a:ext>
            </a:extLst>
          </p:cNvPr>
          <p:cNvSpPr txBox="1"/>
          <p:nvPr/>
        </p:nvSpPr>
        <p:spPr>
          <a:xfrm rot="2635816">
            <a:off x="10033744" y="605180"/>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algn="ctr"/>
            <a:r>
              <a:rPr lang="en-US" b="1" dirty="0">
                <a:latin typeface="Arial Black" panose="020B0A04020102020204" pitchFamily="34" charset="0"/>
              </a:rPr>
              <a:t>HANDOUTS</a:t>
            </a:r>
          </a:p>
        </p:txBody>
      </p:sp>
    </p:spTree>
    <p:extLst>
      <p:ext uri="{BB962C8B-B14F-4D97-AF65-F5344CB8AC3E}">
        <p14:creationId xmlns:p14="http://schemas.microsoft.com/office/powerpoint/2010/main" val="1962623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A81BC-41EF-2F0A-5134-5F4124034EA4}"/>
              </a:ext>
            </a:extLst>
          </p:cNvPr>
          <p:cNvSpPr>
            <a:spLocks noGrp="1"/>
          </p:cNvSpPr>
          <p:nvPr>
            <p:ph type="title"/>
          </p:nvPr>
        </p:nvSpPr>
        <p:spPr/>
        <p:txBody>
          <a:bodyPr/>
          <a:lstStyle/>
          <a:p>
            <a:r>
              <a:rPr lang="en-US" dirty="0"/>
              <a:t>BONUS RESOURCE: Reflexivity</a:t>
            </a:r>
          </a:p>
        </p:txBody>
      </p:sp>
      <p:sp>
        <p:nvSpPr>
          <p:cNvPr id="3" name="Content Placeholder 2">
            <a:extLst>
              <a:ext uri="{FF2B5EF4-FFF2-40B4-BE49-F238E27FC236}">
                <a16:creationId xmlns:a16="http://schemas.microsoft.com/office/drawing/2014/main" id="{93E3A804-30DA-DCFF-3E89-3C577E622B6B}"/>
              </a:ext>
            </a:extLst>
          </p:cNvPr>
          <p:cNvSpPr>
            <a:spLocks noGrp="1"/>
          </p:cNvSpPr>
          <p:nvPr>
            <p:ph idx="1"/>
          </p:nvPr>
        </p:nvSpPr>
        <p:spPr>
          <a:xfrm>
            <a:off x="8436605" y="1331259"/>
            <a:ext cx="3562564" cy="4195481"/>
          </a:xfrm>
        </p:spPr>
        <p:txBody>
          <a:bodyPr/>
          <a:lstStyle/>
          <a:p>
            <a:r>
              <a:rPr lang="en-US" dirty="0"/>
              <a:t> A set of practices through which researchers self-consciously critique, appraise, and evaluate how their subjectivity and context influence the research process</a:t>
            </a:r>
          </a:p>
        </p:txBody>
      </p:sp>
      <p:pic>
        <p:nvPicPr>
          <p:cNvPr id="5" name="Picture 4">
            <a:extLst>
              <a:ext uri="{FF2B5EF4-FFF2-40B4-BE49-F238E27FC236}">
                <a16:creationId xmlns:a16="http://schemas.microsoft.com/office/drawing/2014/main" id="{2DB6019F-0C17-F9BB-9F6B-61A88C42FCEA}"/>
              </a:ext>
            </a:extLst>
          </p:cNvPr>
          <p:cNvPicPr>
            <a:picLocks noChangeAspect="1"/>
          </p:cNvPicPr>
          <p:nvPr/>
        </p:nvPicPr>
        <p:blipFill>
          <a:blip r:embed="rId3"/>
          <a:stretch>
            <a:fillRect/>
          </a:stretch>
        </p:blipFill>
        <p:spPr>
          <a:xfrm>
            <a:off x="646111" y="1222519"/>
            <a:ext cx="7661002" cy="4850802"/>
          </a:xfrm>
          <a:prstGeom prst="rect">
            <a:avLst/>
          </a:prstGeom>
        </p:spPr>
      </p:pic>
      <p:pic>
        <p:nvPicPr>
          <p:cNvPr id="9" name="Picture 8">
            <a:extLst>
              <a:ext uri="{FF2B5EF4-FFF2-40B4-BE49-F238E27FC236}">
                <a16:creationId xmlns:a16="http://schemas.microsoft.com/office/drawing/2014/main" id="{BA1428C2-4A60-C7AA-691E-578A6268D712}"/>
              </a:ext>
            </a:extLst>
          </p:cNvPr>
          <p:cNvPicPr>
            <a:picLocks noChangeAspect="1"/>
          </p:cNvPicPr>
          <p:nvPr/>
        </p:nvPicPr>
        <p:blipFill>
          <a:blip r:embed="rId4"/>
          <a:stretch>
            <a:fillRect/>
          </a:stretch>
        </p:blipFill>
        <p:spPr>
          <a:xfrm>
            <a:off x="3273055" y="2731789"/>
            <a:ext cx="5645889" cy="3972702"/>
          </a:xfrm>
          <a:prstGeom prst="rect">
            <a:avLst/>
          </a:prstGeom>
        </p:spPr>
      </p:pic>
      <p:sp>
        <p:nvSpPr>
          <p:cNvPr id="10" name="TextBox 9">
            <a:extLst>
              <a:ext uri="{FF2B5EF4-FFF2-40B4-BE49-F238E27FC236}">
                <a16:creationId xmlns:a16="http://schemas.microsoft.com/office/drawing/2014/main" id="{0FFFA312-009F-FCCD-0B85-69B63F27FD71}"/>
              </a:ext>
            </a:extLst>
          </p:cNvPr>
          <p:cNvSpPr txBox="1"/>
          <p:nvPr/>
        </p:nvSpPr>
        <p:spPr>
          <a:xfrm rot="2635816">
            <a:off x="10071403" y="605179"/>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algn="ctr"/>
            <a:r>
              <a:rPr lang="en-US" b="1" dirty="0">
                <a:latin typeface="Arial Black" panose="020B0A04020102020204" pitchFamily="34" charset="0"/>
              </a:rPr>
              <a:t>HANDOUT</a:t>
            </a:r>
          </a:p>
        </p:txBody>
      </p:sp>
    </p:spTree>
    <p:extLst>
      <p:ext uri="{BB962C8B-B14F-4D97-AF65-F5344CB8AC3E}">
        <p14:creationId xmlns:p14="http://schemas.microsoft.com/office/powerpoint/2010/main" val="424671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F19BAF3-7E20-4B9D-B544-BABAEEA1FA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15" name="Picture 14">
            <a:extLst>
              <a:ext uri="{FF2B5EF4-FFF2-40B4-BE49-F238E27FC236}">
                <a16:creationId xmlns:a16="http://schemas.microsoft.com/office/drawing/2014/main" id="{950648F4-ABCD-4DF0-8641-76CFB23547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7" name="Oval 16">
            <a:extLst>
              <a:ext uri="{FF2B5EF4-FFF2-40B4-BE49-F238E27FC236}">
                <a16:creationId xmlns:a16="http://schemas.microsoft.com/office/drawing/2014/main" id="{989BE678-777B-482A-A616-FEDC47B162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9" name="Picture 18">
            <a:extLst>
              <a:ext uri="{FF2B5EF4-FFF2-40B4-BE49-F238E27FC236}">
                <a16:creationId xmlns:a16="http://schemas.microsoft.com/office/drawing/2014/main" id="{CF1EB4BD-9C7E-4AA3-9681-C7EB0DA625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6">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21" name="Picture 20">
            <a:extLst>
              <a:ext uri="{FF2B5EF4-FFF2-40B4-BE49-F238E27FC236}">
                <a16:creationId xmlns:a16="http://schemas.microsoft.com/office/drawing/2014/main" id="{94AAE3AA-3759-4D28-B0EF-575F25A5146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7">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23" name="Rectangle 22">
            <a:extLst>
              <a:ext uri="{FF2B5EF4-FFF2-40B4-BE49-F238E27FC236}">
                <a16:creationId xmlns:a16="http://schemas.microsoft.com/office/drawing/2014/main" id="{D28BE0C3-2102-4820-B88B-A448B1840D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9" name="Picture 8" descr="3D black question marks with one yellow question mark">
            <a:extLst>
              <a:ext uri="{FF2B5EF4-FFF2-40B4-BE49-F238E27FC236}">
                <a16:creationId xmlns:a16="http://schemas.microsoft.com/office/drawing/2014/main" id="{E932DC9C-2D7B-4F96-48F9-E07202BE72D7}"/>
              </a:ext>
            </a:extLst>
          </p:cNvPr>
          <p:cNvPicPr>
            <a:picLocks noChangeAspect="1"/>
          </p:cNvPicPr>
          <p:nvPr/>
        </p:nvPicPr>
        <p:blipFill rotWithShape="1">
          <a:blip r:embed="rId8">
            <a:duotone>
              <a:prstClr val="black"/>
              <a:schemeClr val="accent5">
                <a:tint val="45000"/>
                <a:satMod val="400000"/>
              </a:schemeClr>
            </a:duotone>
            <a:alphaModFix amt="25000"/>
          </a:blip>
          <a:srcRect l="20971" r="14141" b="1"/>
          <a:stretch/>
        </p:blipFill>
        <p:spPr>
          <a:xfrm>
            <a:off x="20" y="10"/>
            <a:ext cx="12191980" cy="6857990"/>
          </a:xfrm>
          <a:prstGeom prst="rect">
            <a:avLst/>
          </a:prstGeom>
        </p:spPr>
      </p:pic>
      <p:sp>
        <p:nvSpPr>
          <p:cNvPr id="2" name="Title 1">
            <a:extLst>
              <a:ext uri="{FF2B5EF4-FFF2-40B4-BE49-F238E27FC236}">
                <a16:creationId xmlns:a16="http://schemas.microsoft.com/office/drawing/2014/main" id="{133A7C52-1804-73D1-84B9-41F64BBCE7EE}"/>
              </a:ext>
            </a:extLst>
          </p:cNvPr>
          <p:cNvSpPr>
            <a:spLocks noGrp="1"/>
          </p:cNvSpPr>
          <p:nvPr>
            <p:ph type="title"/>
          </p:nvPr>
        </p:nvSpPr>
        <p:spPr>
          <a:xfrm>
            <a:off x="1154955" y="1447800"/>
            <a:ext cx="8825658" cy="3329581"/>
          </a:xfrm>
        </p:spPr>
        <p:txBody>
          <a:bodyPr vert="horz" lIns="91440" tIns="45720" rIns="91440" bIns="45720" rtlCol="0" anchor="b">
            <a:normAutofit/>
          </a:bodyPr>
          <a:lstStyle/>
          <a:p>
            <a:r>
              <a:rPr lang="en-US" sz="7200"/>
              <a:t>Questions</a:t>
            </a:r>
          </a:p>
        </p:txBody>
      </p:sp>
      <p:sp>
        <p:nvSpPr>
          <p:cNvPr id="7" name="Text Placeholder 6">
            <a:extLst>
              <a:ext uri="{FF2B5EF4-FFF2-40B4-BE49-F238E27FC236}">
                <a16:creationId xmlns:a16="http://schemas.microsoft.com/office/drawing/2014/main" id="{410AF4EF-FB78-2BF9-773D-A9FC82948EE7}"/>
              </a:ext>
            </a:extLst>
          </p:cNvPr>
          <p:cNvSpPr>
            <a:spLocks noGrp="1"/>
          </p:cNvSpPr>
          <p:nvPr>
            <p:ph type="body" idx="1"/>
          </p:nvPr>
        </p:nvSpPr>
        <p:spPr>
          <a:xfrm>
            <a:off x="1154955" y="4777380"/>
            <a:ext cx="8825658" cy="861420"/>
          </a:xfrm>
        </p:spPr>
        <p:txBody>
          <a:bodyPr vert="horz" lIns="91440" tIns="45720" rIns="91440" bIns="45720" rtlCol="0" anchor="t">
            <a:normAutofit/>
          </a:bodyPr>
          <a:lstStyle/>
          <a:p>
            <a:endParaRPr lang="en-US"/>
          </a:p>
        </p:txBody>
      </p:sp>
      <p:sp>
        <p:nvSpPr>
          <p:cNvPr id="25" name="Rectangle 24">
            <a:extLst>
              <a:ext uri="{FF2B5EF4-FFF2-40B4-BE49-F238E27FC236}">
                <a16:creationId xmlns:a16="http://schemas.microsoft.com/office/drawing/2014/main" id="{C885E190-58DD-42DD-A4A8-401E15C92A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6001111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AFCE3218-9214-169A-DCA3-6BA9294D7361}"/>
              </a:ext>
            </a:extLst>
          </p:cNvPr>
          <p:cNvSpPr>
            <a:spLocks noGrp="1"/>
          </p:cNvSpPr>
          <p:nvPr>
            <p:ph type="title"/>
          </p:nvPr>
        </p:nvSpPr>
        <p:spPr/>
        <p:txBody>
          <a:bodyPr/>
          <a:lstStyle/>
          <a:p>
            <a:r>
              <a:rPr lang="en-US" dirty="0"/>
              <a:t>Research Methodology</a:t>
            </a:r>
          </a:p>
        </p:txBody>
      </p:sp>
      <p:sp>
        <p:nvSpPr>
          <p:cNvPr id="12" name="Text Placeholder 11">
            <a:extLst>
              <a:ext uri="{FF2B5EF4-FFF2-40B4-BE49-F238E27FC236}">
                <a16:creationId xmlns:a16="http://schemas.microsoft.com/office/drawing/2014/main" id="{F9FE58E6-2684-2843-AC51-A255668573DF}"/>
              </a:ext>
            </a:extLst>
          </p:cNvPr>
          <p:cNvSpPr>
            <a:spLocks noGrp="1"/>
          </p:cNvSpPr>
          <p:nvPr>
            <p:ph type="body" idx="1"/>
          </p:nvPr>
        </p:nvSpPr>
        <p:spPr>
          <a:xfrm>
            <a:off x="836612" y="1268527"/>
            <a:ext cx="5157787" cy="823912"/>
          </a:xfrm>
        </p:spPr>
        <p:txBody>
          <a:bodyPr/>
          <a:lstStyle/>
          <a:p>
            <a:r>
              <a:rPr lang="en-US" dirty="0"/>
              <a:t>Quantitative (QUAN)</a:t>
            </a:r>
          </a:p>
        </p:txBody>
      </p:sp>
      <p:sp>
        <p:nvSpPr>
          <p:cNvPr id="13" name="Content Placeholder 12">
            <a:extLst>
              <a:ext uri="{FF2B5EF4-FFF2-40B4-BE49-F238E27FC236}">
                <a16:creationId xmlns:a16="http://schemas.microsoft.com/office/drawing/2014/main" id="{A83DFF97-3129-7AF0-71FA-065B2E5A1599}"/>
              </a:ext>
            </a:extLst>
          </p:cNvPr>
          <p:cNvSpPr>
            <a:spLocks noGrp="1"/>
          </p:cNvSpPr>
          <p:nvPr>
            <p:ph sz="half" idx="2"/>
          </p:nvPr>
        </p:nvSpPr>
        <p:spPr>
          <a:xfrm>
            <a:off x="952501" y="2302329"/>
            <a:ext cx="4886325" cy="4431649"/>
          </a:xfrm>
        </p:spPr>
        <p:txBody>
          <a:bodyPr>
            <a:normAutofit fontScale="92500" lnSpcReduction="10000"/>
          </a:bodyPr>
          <a:lstStyle/>
          <a:p>
            <a:r>
              <a:rPr lang="en-US" sz="2400" dirty="0"/>
              <a:t>Measuring variables-numerical data</a:t>
            </a:r>
          </a:p>
          <a:p>
            <a:pPr lvl="1"/>
            <a:r>
              <a:rPr lang="en-US" sz="2000" dirty="0"/>
              <a:t>Surveys</a:t>
            </a:r>
          </a:p>
          <a:p>
            <a:pPr lvl="1"/>
            <a:r>
              <a:rPr lang="en-US" sz="2000" dirty="0"/>
              <a:t>Physiological instruments (HR, oxytocin)</a:t>
            </a:r>
          </a:p>
          <a:p>
            <a:r>
              <a:rPr lang="en-US" sz="2400" dirty="0"/>
              <a:t>Experiment, Cross-sectional </a:t>
            </a:r>
          </a:p>
          <a:p>
            <a:r>
              <a:rPr lang="en-US" sz="2400" dirty="0"/>
              <a:t>Statistical models- relationships </a:t>
            </a:r>
          </a:p>
          <a:p>
            <a:r>
              <a:rPr lang="en-US" sz="2400" dirty="0"/>
              <a:t>Understand, describe, predict</a:t>
            </a:r>
          </a:p>
        </p:txBody>
      </p:sp>
      <p:sp>
        <p:nvSpPr>
          <p:cNvPr id="14" name="Text Placeholder 13">
            <a:extLst>
              <a:ext uri="{FF2B5EF4-FFF2-40B4-BE49-F238E27FC236}">
                <a16:creationId xmlns:a16="http://schemas.microsoft.com/office/drawing/2014/main" id="{95B8B97E-4DA4-ECAA-4E2C-BE2E5ED1CE59}"/>
              </a:ext>
            </a:extLst>
          </p:cNvPr>
          <p:cNvSpPr>
            <a:spLocks noGrp="1"/>
          </p:cNvSpPr>
          <p:nvPr>
            <p:ph type="body" sz="quarter" idx="3"/>
          </p:nvPr>
        </p:nvSpPr>
        <p:spPr>
          <a:xfrm>
            <a:off x="6197603" y="1316153"/>
            <a:ext cx="5183188" cy="823912"/>
          </a:xfrm>
        </p:spPr>
        <p:txBody>
          <a:bodyPr/>
          <a:lstStyle/>
          <a:p>
            <a:r>
              <a:rPr lang="en-US" dirty="0"/>
              <a:t>QUALITATIVE (QUAL)</a:t>
            </a:r>
          </a:p>
        </p:txBody>
      </p:sp>
      <p:sp>
        <p:nvSpPr>
          <p:cNvPr id="15" name="Content Placeholder 14">
            <a:extLst>
              <a:ext uri="{FF2B5EF4-FFF2-40B4-BE49-F238E27FC236}">
                <a16:creationId xmlns:a16="http://schemas.microsoft.com/office/drawing/2014/main" id="{27BB1C9F-A77D-F10E-351C-1B3A3376A1AA}"/>
              </a:ext>
            </a:extLst>
          </p:cNvPr>
          <p:cNvSpPr>
            <a:spLocks noGrp="1"/>
          </p:cNvSpPr>
          <p:nvPr>
            <p:ph sz="quarter" idx="4"/>
          </p:nvPr>
        </p:nvSpPr>
        <p:spPr>
          <a:xfrm>
            <a:off x="6353174" y="2302329"/>
            <a:ext cx="4886325" cy="4123871"/>
          </a:xfrm>
        </p:spPr>
        <p:txBody>
          <a:bodyPr>
            <a:normAutofit fontScale="92500" lnSpcReduction="10000"/>
          </a:bodyPr>
          <a:lstStyle/>
          <a:p>
            <a:r>
              <a:rPr lang="en-US" sz="2400" dirty="0"/>
              <a:t>Descriptive (non-numerical) data</a:t>
            </a:r>
          </a:p>
          <a:p>
            <a:pPr lvl="1"/>
            <a:r>
              <a:rPr lang="en-US" sz="1800" dirty="0"/>
              <a:t>Interviews</a:t>
            </a:r>
          </a:p>
          <a:p>
            <a:pPr lvl="1"/>
            <a:r>
              <a:rPr lang="en-US" sz="1800" dirty="0"/>
              <a:t>Observations </a:t>
            </a:r>
          </a:p>
          <a:p>
            <a:pPr lvl="1"/>
            <a:r>
              <a:rPr lang="en-US" sz="1800" dirty="0"/>
              <a:t>Documents</a:t>
            </a:r>
          </a:p>
          <a:p>
            <a:pPr lvl="1"/>
            <a:r>
              <a:rPr lang="en-US" sz="1800" dirty="0"/>
              <a:t>Audio-visual </a:t>
            </a:r>
          </a:p>
          <a:p>
            <a:r>
              <a:rPr lang="en-US" sz="2400" dirty="0"/>
              <a:t>Natural-setting or Lab</a:t>
            </a:r>
          </a:p>
          <a:p>
            <a:r>
              <a:rPr lang="en-US" sz="2400" dirty="0"/>
              <a:t>Personal accounts of experiences</a:t>
            </a:r>
          </a:p>
          <a:p>
            <a:r>
              <a:rPr lang="en-US" sz="2400" dirty="0"/>
              <a:t>Meaning-making of “HOW” individuals perceive the world</a:t>
            </a:r>
          </a:p>
          <a:p>
            <a:endParaRPr lang="en-US" sz="2000" dirty="0"/>
          </a:p>
        </p:txBody>
      </p:sp>
      <p:sp>
        <p:nvSpPr>
          <p:cNvPr id="17" name="TextBox 16">
            <a:extLst>
              <a:ext uri="{FF2B5EF4-FFF2-40B4-BE49-F238E27FC236}">
                <a16:creationId xmlns:a16="http://schemas.microsoft.com/office/drawing/2014/main" id="{9461FBFC-52A4-9CD0-D036-29CEEC989DBA}"/>
              </a:ext>
            </a:extLst>
          </p:cNvPr>
          <p:cNvSpPr txBox="1"/>
          <p:nvPr/>
        </p:nvSpPr>
        <p:spPr>
          <a:xfrm>
            <a:off x="9988549" y="6426200"/>
            <a:ext cx="2501900" cy="307777"/>
          </a:xfrm>
          <a:prstGeom prst="rect">
            <a:avLst/>
          </a:prstGeom>
          <a:noFill/>
        </p:spPr>
        <p:txBody>
          <a:bodyPr wrap="square" rtlCol="0">
            <a:spAutoFit/>
          </a:bodyPr>
          <a:lstStyle/>
          <a:p>
            <a:r>
              <a:rPr lang="en-US" sz="1400" i="1" dirty="0"/>
              <a:t>Source: APA  Dictionary</a:t>
            </a:r>
          </a:p>
        </p:txBody>
      </p:sp>
      <p:graphicFrame>
        <p:nvGraphicFramePr>
          <p:cNvPr id="18" name="Content Placeholder 3">
            <a:extLst>
              <a:ext uri="{FF2B5EF4-FFF2-40B4-BE49-F238E27FC236}">
                <a16:creationId xmlns:a16="http://schemas.microsoft.com/office/drawing/2014/main" id="{B5AC956E-5D67-FBE4-721A-3AF3AD28175D}"/>
              </a:ext>
            </a:extLst>
          </p:cNvPr>
          <p:cNvGraphicFramePr>
            <a:graphicFrameLocks/>
          </p:cNvGraphicFramePr>
          <p:nvPr/>
        </p:nvGraphicFramePr>
        <p:xfrm>
          <a:off x="8081281" y="267750"/>
          <a:ext cx="4886326" cy="13255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Oval 18">
            <a:extLst>
              <a:ext uri="{FF2B5EF4-FFF2-40B4-BE49-F238E27FC236}">
                <a16:creationId xmlns:a16="http://schemas.microsoft.com/office/drawing/2014/main" id="{E3ACC5DE-42D0-F1D5-87D4-7D0B97EC663E}"/>
              </a:ext>
            </a:extLst>
          </p:cNvPr>
          <p:cNvSpPr/>
          <p:nvPr/>
        </p:nvSpPr>
        <p:spPr>
          <a:xfrm>
            <a:off x="9518755" y="1148145"/>
            <a:ext cx="2077936" cy="493855"/>
          </a:xfrm>
          <a:prstGeom prst="ellipse">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34278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5846ADE-8B47-CEE5-DC36-A44026C99F4B}"/>
              </a:ext>
            </a:extLst>
          </p:cNvPr>
          <p:cNvSpPr/>
          <p:nvPr/>
        </p:nvSpPr>
        <p:spPr>
          <a:xfrm>
            <a:off x="6428015" y="212270"/>
            <a:ext cx="5274128" cy="6515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B4095AF-5E35-AF74-0829-0064993B21CB}"/>
              </a:ext>
            </a:extLst>
          </p:cNvPr>
          <p:cNvSpPr>
            <a:spLocks noGrp="1"/>
          </p:cNvSpPr>
          <p:nvPr>
            <p:ph type="title"/>
          </p:nvPr>
        </p:nvSpPr>
        <p:spPr>
          <a:xfrm>
            <a:off x="778053" y="412373"/>
            <a:ext cx="10515600" cy="1325563"/>
          </a:xfrm>
        </p:spPr>
        <p:txBody>
          <a:bodyPr/>
          <a:lstStyle/>
          <a:p>
            <a:r>
              <a:rPr lang="en-US" b="1" dirty="0"/>
              <a:t>QUAL Analysis</a:t>
            </a:r>
          </a:p>
        </p:txBody>
      </p:sp>
      <p:sp>
        <p:nvSpPr>
          <p:cNvPr id="3" name="Content Placeholder 2">
            <a:extLst>
              <a:ext uri="{FF2B5EF4-FFF2-40B4-BE49-F238E27FC236}">
                <a16:creationId xmlns:a16="http://schemas.microsoft.com/office/drawing/2014/main" id="{35B76290-916B-ADB0-71D1-9D98B0140572}"/>
              </a:ext>
            </a:extLst>
          </p:cNvPr>
          <p:cNvSpPr>
            <a:spLocks noGrp="1"/>
          </p:cNvSpPr>
          <p:nvPr>
            <p:ph idx="1"/>
          </p:nvPr>
        </p:nvSpPr>
        <p:spPr>
          <a:xfrm>
            <a:off x="1103312" y="1356360"/>
            <a:ext cx="8946541" cy="5639673"/>
          </a:xfrm>
        </p:spPr>
        <p:txBody>
          <a:bodyPr>
            <a:normAutofit/>
          </a:bodyPr>
          <a:lstStyle/>
          <a:p>
            <a:r>
              <a:rPr lang="en-US" sz="2800" dirty="0"/>
              <a:t>Narrative Analysis</a:t>
            </a:r>
          </a:p>
          <a:p>
            <a:r>
              <a:rPr lang="en-US" sz="2800" b="1" dirty="0">
                <a:solidFill>
                  <a:schemeClr val="accent2"/>
                </a:solidFill>
              </a:rPr>
              <a:t>Thematic Analysis </a:t>
            </a:r>
          </a:p>
          <a:p>
            <a:r>
              <a:rPr lang="en-US" sz="2800" dirty="0"/>
              <a:t>Conversation Analysis</a:t>
            </a:r>
          </a:p>
          <a:p>
            <a:r>
              <a:rPr lang="en-US" sz="2800" dirty="0"/>
              <a:t>Phenomenological Analysis</a:t>
            </a:r>
          </a:p>
          <a:p>
            <a:r>
              <a:rPr lang="en-US" sz="2800" dirty="0"/>
              <a:t>Grounded Theory Analysis</a:t>
            </a:r>
          </a:p>
          <a:p>
            <a:r>
              <a:rPr lang="en-US" sz="2800" dirty="0"/>
              <a:t>Ethnographic Analysis </a:t>
            </a:r>
          </a:p>
          <a:p>
            <a:r>
              <a:rPr lang="en-US" sz="2800" dirty="0"/>
              <a:t>Case Study Analysis </a:t>
            </a:r>
          </a:p>
          <a:p>
            <a:r>
              <a:rPr lang="en-US" sz="2800" dirty="0"/>
              <a:t>Discourse Analysis </a:t>
            </a:r>
          </a:p>
          <a:p>
            <a:r>
              <a:rPr lang="en-US" sz="2800" i="1" dirty="0"/>
              <a:t>…and more….</a:t>
            </a:r>
          </a:p>
          <a:p>
            <a:endParaRPr lang="en-US" dirty="0"/>
          </a:p>
        </p:txBody>
      </p:sp>
      <p:pic>
        <p:nvPicPr>
          <p:cNvPr id="5" name="Picture 4">
            <a:extLst>
              <a:ext uri="{FF2B5EF4-FFF2-40B4-BE49-F238E27FC236}">
                <a16:creationId xmlns:a16="http://schemas.microsoft.com/office/drawing/2014/main" id="{16DEC2AA-66FD-3FD0-2C94-835E8E4CD740}"/>
              </a:ext>
            </a:extLst>
          </p:cNvPr>
          <p:cNvPicPr>
            <a:picLocks noChangeAspect="1"/>
          </p:cNvPicPr>
          <p:nvPr/>
        </p:nvPicPr>
        <p:blipFill>
          <a:blip r:embed="rId3"/>
          <a:stretch>
            <a:fillRect/>
          </a:stretch>
        </p:blipFill>
        <p:spPr>
          <a:xfrm>
            <a:off x="6716872" y="412373"/>
            <a:ext cx="4696414" cy="6114893"/>
          </a:xfrm>
          <a:prstGeom prst="rect">
            <a:avLst/>
          </a:prstGeom>
        </p:spPr>
      </p:pic>
      <p:sp>
        <p:nvSpPr>
          <p:cNvPr id="9" name="TextBox 8">
            <a:extLst>
              <a:ext uri="{FF2B5EF4-FFF2-40B4-BE49-F238E27FC236}">
                <a16:creationId xmlns:a16="http://schemas.microsoft.com/office/drawing/2014/main" id="{D9BCF1AE-B43D-AD71-F900-ABAF34EEA6B9}"/>
              </a:ext>
            </a:extLst>
          </p:cNvPr>
          <p:cNvSpPr txBox="1"/>
          <p:nvPr/>
        </p:nvSpPr>
        <p:spPr>
          <a:xfrm rot="2635816">
            <a:off x="9555999" y="843240"/>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algn="ctr"/>
            <a:r>
              <a:rPr lang="en-US" b="1" dirty="0">
                <a:latin typeface="Arial Black" panose="020B0A04020102020204" pitchFamily="34" charset="0"/>
              </a:rPr>
              <a:t>HANDOUT</a:t>
            </a:r>
          </a:p>
        </p:txBody>
      </p:sp>
    </p:spTree>
    <p:extLst>
      <p:ext uri="{BB962C8B-B14F-4D97-AF65-F5344CB8AC3E}">
        <p14:creationId xmlns:p14="http://schemas.microsoft.com/office/powerpoint/2010/main" val="2056546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8A560-6C3D-B9ED-DC40-2075C5219F18}"/>
              </a:ext>
            </a:extLst>
          </p:cNvPr>
          <p:cNvSpPr>
            <a:spLocks noGrp="1"/>
          </p:cNvSpPr>
          <p:nvPr>
            <p:ph type="title"/>
          </p:nvPr>
        </p:nvSpPr>
        <p:spPr/>
        <p:txBody>
          <a:bodyPr/>
          <a:lstStyle/>
          <a:p>
            <a:r>
              <a:rPr lang="en-US" dirty="0"/>
              <a:t>Today’s Agenda</a:t>
            </a:r>
          </a:p>
        </p:txBody>
      </p:sp>
      <p:sp>
        <p:nvSpPr>
          <p:cNvPr id="3" name="Content Placeholder 2">
            <a:extLst>
              <a:ext uri="{FF2B5EF4-FFF2-40B4-BE49-F238E27FC236}">
                <a16:creationId xmlns:a16="http://schemas.microsoft.com/office/drawing/2014/main" id="{534294CC-F515-2769-C5F2-E917D8DE7335}"/>
              </a:ext>
            </a:extLst>
          </p:cNvPr>
          <p:cNvSpPr>
            <a:spLocks noGrp="1"/>
          </p:cNvSpPr>
          <p:nvPr>
            <p:ph idx="1"/>
          </p:nvPr>
        </p:nvSpPr>
        <p:spPr>
          <a:xfrm>
            <a:off x="7097536" y="1749681"/>
            <a:ext cx="4576259" cy="4354236"/>
          </a:xfrm>
        </p:spPr>
        <p:txBody>
          <a:bodyPr>
            <a:normAutofit/>
          </a:bodyPr>
          <a:lstStyle/>
          <a:p>
            <a:r>
              <a:rPr lang="en-US" b="0" i="0" dirty="0">
                <a:solidFill>
                  <a:srgbClr val="FFFFFF"/>
                </a:solidFill>
                <a:effectLst/>
                <a:latin typeface="Segoe UI" panose="020B0502040204020203" pitchFamily="34" charset="0"/>
              </a:rPr>
              <a:t>Chapter by Virginia Braun and Victoria Clark </a:t>
            </a:r>
          </a:p>
          <a:p>
            <a:r>
              <a:rPr lang="en-US" b="0" i="0" dirty="0">
                <a:solidFill>
                  <a:srgbClr val="FFFFFF"/>
                </a:solidFill>
                <a:effectLst/>
                <a:latin typeface="Segoe UI" panose="020B0502040204020203" pitchFamily="34" charset="0"/>
              </a:rPr>
              <a:t>APA Handbook of Research Methods in Psychology</a:t>
            </a:r>
          </a:p>
          <a:p>
            <a:endParaRPr lang="en-US" dirty="0">
              <a:solidFill>
                <a:srgbClr val="FFFFFF"/>
              </a:solidFill>
              <a:latin typeface="Segoe UI" panose="020B0502040204020203" pitchFamily="34" charset="0"/>
            </a:endParaRPr>
          </a:p>
          <a:p>
            <a:pPr marL="0" indent="0">
              <a:buNone/>
            </a:pPr>
            <a:endParaRPr lang="en-US" b="0" i="0" dirty="0">
              <a:solidFill>
                <a:srgbClr val="FFFFFF"/>
              </a:solidFill>
              <a:effectLst/>
              <a:latin typeface="Segoe UI" panose="020B0502040204020203" pitchFamily="34" charset="0"/>
            </a:endParaRPr>
          </a:p>
          <a:p>
            <a:r>
              <a:rPr lang="en-US" b="0" i="0" dirty="0">
                <a:effectLst/>
                <a:latin typeface="open-sans"/>
              </a:rPr>
              <a:t>Similar Journal Article</a:t>
            </a:r>
          </a:p>
          <a:p>
            <a:pPr marL="457200" lvl="1" indent="0">
              <a:buNone/>
            </a:pPr>
            <a:r>
              <a:rPr lang="en-US" b="0" i="0" dirty="0">
                <a:effectLst/>
                <a:latin typeface="open-sans"/>
              </a:rPr>
              <a:t>Braun, Virginia, and Victoria Clarke. 2006. “Using Thematic Analysis in Psychology.” </a:t>
            </a:r>
            <a:r>
              <a:rPr lang="en-US" b="0" i="1" dirty="0">
                <a:effectLst/>
                <a:latin typeface="open-sans"/>
              </a:rPr>
              <a:t>Qualitative Research in Psychology</a:t>
            </a:r>
            <a:r>
              <a:rPr lang="en-US" b="0" i="0" dirty="0">
                <a:effectLst/>
                <a:latin typeface="open-sans"/>
              </a:rPr>
              <a:t> 3 (2): 77-101.</a:t>
            </a:r>
            <a:endParaRPr lang="en-US" b="0" i="0" dirty="0">
              <a:effectLst/>
              <a:latin typeface="Segoe UI" panose="020B0502040204020203" pitchFamily="34" charset="0"/>
            </a:endParaRPr>
          </a:p>
          <a:p>
            <a:pPr marL="0" indent="0">
              <a:buNone/>
            </a:pPr>
            <a:endParaRPr lang="en-US" b="0" i="0" dirty="0">
              <a:solidFill>
                <a:srgbClr val="FFFFFF"/>
              </a:solidFill>
              <a:effectLst/>
              <a:latin typeface="Segoe UI" panose="020B0502040204020203" pitchFamily="34" charset="0"/>
            </a:endParaRPr>
          </a:p>
          <a:p>
            <a:endParaRPr lang="en-US" dirty="0"/>
          </a:p>
        </p:txBody>
      </p:sp>
      <p:pic>
        <p:nvPicPr>
          <p:cNvPr id="5" name="Picture 4">
            <a:extLst>
              <a:ext uri="{FF2B5EF4-FFF2-40B4-BE49-F238E27FC236}">
                <a16:creationId xmlns:a16="http://schemas.microsoft.com/office/drawing/2014/main" id="{FC017CB0-E83B-38DB-B633-FD3B7EDB27D2}"/>
              </a:ext>
            </a:extLst>
          </p:cNvPr>
          <p:cNvPicPr>
            <a:picLocks noChangeAspect="1"/>
          </p:cNvPicPr>
          <p:nvPr/>
        </p:nvPicPr>
        <p:blipFill>
          <a:blip r:embed="rId3"/>
          <a:stretch>
            <a:fillRect/>
          </a:stretch>
        </p:blipFill>
        <p:spPr>
          <a:xfrm>
            <a:off x="791539" y="1481559"/>
            <a:ext cx="6013372" cy="4712198"/>
          </a:xfrm>
          <a:prstGeom prst="rect">
            <a:avLst/>
          </a:prstGeom>
        </p:spPr>
      </p:pic>
      <p:sp>
        <p:nvSpPr>
          <p:cNvPr id="4" name="TextBox 3">
            <a:extLst>
              <a:ext uri="{FF2B5EF4-FFF2-40B4-BE49-F238E27FC236}">
                <a16:creationId xmlns:a16="http://schemas.microsoft.com/office/drawing/2014/main" id="{573535D6-CD20-3701-1648-FD26D444E3A1}"/>
              </a:ext>
            </a:extLst>
          </p:cNvPr>
          <p:cNvSpPr txBox="1"/>
          <p:nvPr/>
        </p:nvSpPr>
        <p:spPr>
          <a:xfrm rot="2635816">
            <a:off x="10004058" y="501613"/>
            <a:ext cx="2682135" cy="369332"/>
          </a:xfrm>
          <a:prstGeom prst="rect">
            <a:avLst/>
          </a:prstGeom>
          <a:solidFill>
            <a:schemeClr val="accent2">
              <a:alpha val="57000"/>
            </a:schemeClr>
          </a:solidFill>
          <a:effectLst>
            <a:outerShdw blurRad="50800" dist="50800" dir="5400000" algn="ctr" rotWithShape="0">
              <a:srgbClr val="000000">
                <a:alpha val="24000"/>
              </a:srgbClr>
            </a:outerShdw>
          </a:effectLst>
        </p:spPr>
        <p:txBody>
          <a:bodyPr wrap="square" rtlCol="0">
            <a:spAutoFit/>
          </a:bodyPr>
          <a:lstStyle/>
          <a:p>
            <a:pPr algn="ctr"/>
            <a:r>
              <a:rPr lang="en-US" b="1" dirty="0">
                <a:latin typeface="Arial Black" panose="020B0A04020102020204" pitchFamily="34" charset="0"/>
              </a:rPr>
              <a:t>HANDOUT</a:t>
            </a:r>
          </a:p>
        </p:txBody>
      </p:sp>
    </p:spTree>
    <p:extLst>
      <p:ext uri="{BB962C8B-B14F-4D97-AF65-F5344CB8AC3E}">
        <p14:creationId xmlns:p14="http://schemas.microsoft.com/office/powerpoint/2010/main" val="3291269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5835A-B5CA-66BE-0EEE-2A81207C4794}"/>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368DD26E-5FF1-D7C7-3A6D-0579BEB5CFB7}"/>
              </a:ext>
            </a:extLst>
          </p:cNvPr>
          <p:cNvSpPr>
            <a:spLocks noGrp="1"/>
          </p:cNvSpPr>
          <p:nvPr>
            <p:ph type="subTitle" idx="1"/>
          </p:nvPr>
        </p:nvSpPr>
        <p:spPr/>
        <p:txBody>
          <a:bodyPr/>
          <a:lstStyle/>
          <a:p>
            <a:endParaRPr lang="en-US" dirty="0"/>
          </a:p>
        </p:txBody>
      </p:sp>
      <p:pic>
        <p:nvPicPr>
          <p:cNvPr id="1030" name="Picture 6" descr="Marble - The Compleat Sculptor">
            <a:extLst>
              <a:ext uri="{FF2B5EF4-FFF2-40B4-BE49-F238E27FC236}">
                <a16:creationId xmlns:a16="http://schemas.microsoft.com/office/drawing/2014/main" id="{D21D4A8B-255C-53FD-B5CC-213FADEC34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1272" y="486769"/>
            <a:ext cx="5957260" cy="4311175"/>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7">
            <a:extLst>
              <a:ext uri="{FF2B5EF4-FFF2-40B4-BE49-F238E27FC236}">
                <a16:creationId xmlns:a16="http://schemas.microsoft.com/office/drawing/2014/main" id="{52923711-83CA-262B-D556-EB82ED157467}"/>
              </a:ext>
            </a:extLst>
          </p:cNvPr>
          <p:cNvSpPr txBox="1">
            <a:spLocks/>
          </p:cNvSpPr>
          <p:nvPr/>
        </p:nvSpPr>
        <p:spPr>
          <a:xfrm>
            <a:off x="1323094" y="4925231"/>
            <a:ext cx="8825658" cy="1667487"/>
          </a:xfrm>
          <a:prstGeom prst="rect">
            <a:avLst/>
          </a:prstGeom>
        </p:spPr>
        <p:txBody>
          <a:bodyPr vert="horz" lIns="91440" tIns="45720" rIns="91440" bIns="45720" rtlCol="0" anchor="t">
            <a:normAutofit fontScale="92500" lnSpcReduction="20000"/>
          </a:bodyPr>
          <a:lstStyle>
            <a:lvl1pPr marL="0" indent="0" algn="l" defTabSz="457200" rtl="0" eaLnBrk="1" latinLnBrk="0" hangingPunct="1">
              <a:spcBef>
                <a:spcPts val="1000"/>
              </a:spcBef>
              <a:spcAft>
                <a:spcPts val="0"/>
              </a:spcAft>
              <a:buClr>
                <a:schemeClr val="bg2">
                  <a:lumMod val="40000"/>
                  <a:lumOff val="60000"/>
                </a:schemeClr>
              </a:buClr>
              <a:buSzPct val="80000"/>
              <a:buFont typeface="Wingdings 3" charset="2"/>
              <a:buNone/>
              <a:defRPr sz="2000" b="0" i="0" kern="1200" cap="all">
                <a:solidFill>
                  <a:schemeClr val="bg2">
                    <a:lumMod val="40000"/>
                    <a:lumOff val="60000"/>
                  </a:schemeClr>
                </a:solidFill>
                <a:latin typeface="+mj-lt"/>
                <a:ea typeface="+mj-ea"/>
                <a:cs typeface="+mj-cs"/>
              </a:defRPr>
            </a:lvl1pPr>
            <a:lvl2pPr marL="457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800" b="0" i="0" kern="1200">
                <a:solidFill>
                  <a:schemeClr val="tx1">
                    <a:tint val="75000"/>
                  </a:schemeClr>
                </a:solidFill>
                <a:latin typeface="+mj-lt"/>
                <a:ea typeface="+mj-ea"/>
                <a:cs typeface="+mj-cs"/>
              </a:defRPr>
            </a:lvl2pPr>
            <a:lvl3pPr marL="914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600" b="0" i="0" kern="1200">
                <a:solidFill>
                  <a:schemeClr val="tx1">
                    <a:tint val="75000"/>
                  </a:schemeClr>
                </a:solidFill>
                <a:latin typeface="+mj-lt"/>
                <a:ea typeface="+mj-ea"/>
                <a:cs typeface="+mj-cs"/>
              </a:defRPr>
            </a:lvl3pPr>
            <a:lvl4pPr marL="1371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4pPr>
            <a:lvl5pPr marL="18288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5pPr>
            <a:lvl6pPr marL="22860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6pPr>
            <a:lvl7pPr marL="27432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7pPr>
            <a:lvl8pPr marL="32004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8pPr>
            <a:lvl9pPr marL="3657600" indent="0" algn="ctr" defTabSz="457200" rtl="0" eaLnBrk="1" latinLnBrk="0" hangingPunct="1">
              <a:spcBef>
                <a:spcPts val="1000"/>
              </a:spcBef>
              <a:spcAft>
                <a:spcPts val="0"/>
              </a:spcAft>
              <a:buClr>
                <a:schemeClr val="bg2">
                  <a:lumMod val="40000"/>
                  <a:lumOff val="60000"/>
                </a:schemeClr>
              </a:buClr>
              <a:buSzPct val="80000"/>
              <a:buFont typeface="Wingdings 3" charset="2"/>
              <a:buNone/>
              <a:defRPr sz="1400" b="0" i="0" kern="1200">
                <a:solidFill>
                  <a:schemeClr val="tx1">
                    <a:tint val="75000"/>
                  </a:schemeClr>
                </a:solidFill>
                <a:latin typeface="+mj-lt"/>
                <a:ea typeface="+mj-ea"/>
                <a:cs typeface="+mj-cs"/>
              </a:defRPr>
            </a:lvl9pPr>
          </a:lstStyle>
          <a:p>
            <a:r>
              <a:rPr lang="en-US" sz="3200"/>
              <a:t>“…analysts are like sculptors, making choices about how to shape and craft their piece of stone (the “raw data”) into a work of art (the analysis).”</a:t>
            </a:r>
          </a:p>
          <a:p>
            <a:endParaRPr lang="en-US" dirty="0"/>
          </a:p>
        </p:txBody>
      </p:sp>
      <p:sp>
        <p:nvSpPr>
          <p:cNvPr id="5" name="TextBox 4">
            <a:extLst>
              <a:ext uri="{FF2B5EF4-FFF2-40B4-BE49-F238E27FC236}">
                <a16:creationId xmlns:a16="http://schemas.microsoft.com/office/drawing/2014/main" id="{0259555D-2E5E-3A08-D59A-8ABDF7E52B78}"/>
              </a:ext>
            </a:extLst>
          </p:cNvPr>
          <p:cNvSpPr txBox="1"/>
          <p:nvPr/>
        </p:nvSpPr>
        <p:spPr>
          <a:xfrm>
            <a:off x="8159900" y="6284941"/>
            <a:ext cx="2561862" cy="307777"/>
          </a:xfrm>
          <a:prstGeom prst="rect">
            <a:avLst/>
          </a:prstGeom>
          <a:noFill/>
        </p:spPr>
        <p:txBody>
          <a:bodyPr wrap="square" rtlCol="0">
            <a:spAutoFit/>
          </a:bodyPr>
          <a:lstStyle/>
          <a:p>
            <a:r>
              <a:rPr lang="en-US" sz="1400" i="1" dirty="0"/>
              <a:t>- Braun &amp; Clarke</a:t>
            </a:r>
          </a:p>
        </p:txBody>
      </p:sp>
      <p:pic>
        <p:nvPicPr>
          <p:cNvPr id="1032" name="Picture 8" descr="A Look Into Carving Limestone">
            <a:extLst>
              <a:ext uri="{FF2B5EF4-FFF2-40B4-BE49-F238E27FC236}">
                <a16:creationId xmlns:a16="http://schemas.microsoft.com/office/drawing/2014/main" id="{B874352E-622B-C59A-FD7F-9F66659223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7045" y="1379987"/>
            <a:ext cx="7620000"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9869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a:extLst>
              <a:ext uri="{FF2B5EF4-FFF2-40B4-BE49-F238E27FC236}">
                <a16:creationId xmlns:a16="http://schemas.microsoft.com/office/drawing/2014/main" id="{C23F028E-2900-6EF6-2118-4BBEB7BBFB0A}"/>
              </a:ext>
            </a:extLst>
          </p:cNvPr>
          <p:cNvSpPr>
            <a:spLocks noGrp="1"/>
          </p:cNvSpPr>
          <p:nvPr>
            <p:ph type="subTitle" idx="1"/>
          </p:nvPr>
        </p:nvSpPr>
        <p:spPr>
          <a:xfrm>
            <a:off x="481672" y="4045800"/>
            <a:ext cx="6571145" cy="1667487"/>
          </a:xfrm>
        </p:spPr>
        <p:txBody>
          <a:bodyPr>
            <a:normAutofit fontScale="70000" lnSpcReduction="20000"/>
          </a:bodyPr>
          <a:lstStyle/>
          <a:p>
            <a:r>
              <a:rPr lang="en-US" sz="3800" b="1" dirty="0">
                <a:solidFill>
                  <a:schemeClr val="accent1"/>
                </a:solidFill>
              </a:rPr>
              <a:t>SUCCESSFUL THEMATIC ANALYSIS: </a:t>
            </a:r>
          </a:p>
          <a:p>
            <a:r>
              <a:rPr lang="en-US" sz="3800" b="1" dirty="0"/>
              <a:t>Can our population See their Experiences reflected </a:t>
            </a:r>
          </a:p>
          <a:p>
            <a:r>
              <a:rPr lang="en-US" sz="2900" b="1" dirty="0"/>
              <a:t>(More Like ART, Not a MIRROR)</a:t>
            </a:r>
          </a:p>
          <a:p>
            <a:endParaRPr lang="en-US" dirty="0"/>
          </a:p>
        </p:txBody>
      </p:sp>
      <p:pic>
        <p:nvPicPr>
          <p:cNvPr id="4" name="Picture 2" descr="Linn County Harris Building">
            <a:extLst>
              <a:ext uri="{FF2B5EF4-FFF2-40B4-BE49-F238E27FC236}">
                <a16:creationId xmlns:a16="http://schemas.microsoft.com/office/drawing/2014/main" id="{7E6E1EA5-A64D-7C3D-BB63-D65F349547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86055" y="722965"/>
            <a:ext cx="4271537" cy="240006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2F651A0-2915-3633-9A3C-51F233CF4C18}"/>
              </a:ext>
            </a:extLst>
          </p:cNvPr>
          <p:cNvSpPr txBox="1"/>
          <p:nvPr/>
        </p:nvSpPr>
        <p:spPr>
          <a:xfrm>
            <a:off x="8233472" y="6401493"/>
            <a:ext cx="2561862" cy="307777"/>
          </a:xfrm>
          <a:prstGeom prst="rect">
            <a:avLst/>
          </a:prstGeom>
          <a:noFill/>
        </p:spPr>
        <p:txBody>
          <a:bodyPr wrap="square" rtlCol="0">
            <a:spAutoFit/>
          </a:bodyPr>
          <a:lstStyle/>
          <a:p>
            <a:r>
              <a:rPr lang="en-US" sz="1400" i="1" dirty="0"/>
              <a:t>- Braun &amp; Clarke</a:t>
            </a:r>
          </a:p>
        </p:txBody>
      </p:sp>
      <p:pic>
        <p:nvPicPr>
          <p:cNvPr id="2050" name="Picture 2" descr="Jo Ansell Sculpture">
            <a:extLst>
              <a:ext uri="{FF2B5EF4-FFF2-40B4-BE49-F238E27FC236}">
                <a16:creationId xmlns:a16="http://schemas.microsoft.com/office/drawing/2014/main" id="{B9A0739C-12D6-6777-A39B-DFF56A283A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966" y="619099"/>
            <a:ext cx="2577662" cy="257766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ll You Need to Know about Stone Sculpture | Widewalls">
            <a:extLst>
              <a:ext uri="{FF2B5EF4-FFF2-40B4-BE49-F238E27FC236}">
                <a16:creationId xmlns:a16="http://schemas.microsoft.com/office/drawing/2014/main" id="{D75097C2-896F-2F94-ADCF-9D3E02C43B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24854" y="3611201"/>
            <a:ext cx="4627406" cy="3084937"/>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6" descr="There's a Secret Room Behind Mount Rushmore Meant for Future Civilizations  | Travel and Exploration | Discovery">
            <a:extLst>
              <a:ext uri="{FF2B5EF4-FFF2-40B4-BE49-F238E27FC236}">
                <a16:creationId xmlns:a16="http://schemas.microsoft.com/office/drawing/2014/main" id="{EE0D1084-BE95-DF29-408D-1E4D692C2FFC}"/>
              </a:ext>
            </a:extLst>
          </p:cNvPr>
          <p:cNvSpPr>
            <a:spLocks noChangeAspect="1" noChangeArrowheads="1"/>
          </p:cNvSpPr>
          <p:nvPr/>
        </p:nvSpPr>
        <p:spPr bwMode="auto">
          <a:xfrm>
            <a:off x="6076964" y="3409964"/>
            <a:ext cx="171435" cy="17143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6" name="Picture 8" descr="Mount Rushmore - Wikipedia">
            <a:extLst>
              <a:ext uri="{FF2B5EF4-FFF2-40B4-BE49-F238E27FC236}">
                <a16:creationId xmlns:a16="http://schemas.microsoft.com/office/drawing/2014/main" id="{B8EEE1D9-67D9-033A-060A-5AB7AAB0A5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37639" y="649229"/>
            <a:ext cx="3746405" cy="2547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9150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907A5-8A6A-72B9-176E-8C2DA8C83765}"/>
              </a:ext>
            </a:extLst>
          </p:cNvPr>
          <p:cNvSpPr>
            <a:spLocks noGrp="1"/>
          </p:cNvSpPr>
          <p:nvPr>
            <p:ph type="title"/>
          </p:nvPr>
        </p:nvSpPr>
        <p:spPr/>
        <p:txBody>
          <a:bodyPr/>
          <a:lstStyle/>
          <a:p>
            <a:r>
              <a:rPr lang="en-US" dirty="0"/>
              <a:t>What is Thematic Analysis (TA)?</a:t>
            </a:r>
          </a:p>
        </p:txBody>
      </p:sp>
      <p:sp>
        <p:nvSpPr>
          <p:cNvPr id="3" name="Content Placeholder 2">
            <a:extLst>
              <a:ext uri="{FF2B5EF4-FFF2-40B4-BE49-F238E27FC236}">
                <a16:creationId xmlns:a16="http://schemas.microsoft.com/office/drawing/2014/main" id="{70701FB9-E3C9-A25D-9D2E-C433F41B62C7}"/>
              </a:ext>
            </a:extLst>
          </p:cNvPr>
          <p:cNvSpPr>
            <a:spLocks noGrp="1"/>
          </p:cNvSpPr>
          <p:nvPr>
            <p:ph idx="1"/>
          </p:nvPr>
        </p:nvSpPr>
        <p:spPr>
          <a:xfrm>
            <a:off x="1103312" y="1701478"/>
            <a:ext cx="9742166" cy="4546921"/>
          </a:xfrm>
        </p:spPr>
        <p:txBody>
          <a:bodyPr>
            <a:normAutofit/>
          </a:bodyPr>
          <a:lstStyle/>
          <a:p>
            <a:r>
              <a:rPr lang="en-US" sz="3200" dirty="0"/>
              <a:t>a method for systematically identifying, organizing, and offering insight into patterns of meaning across a data set</a:t>
            </a:r>
          </a:p>
          <a:p>
            <a:pPr lvl="1"/>
            <a:r>
              <a:rPr lang="en-US" sz="2800" dirty="0"/>
              <a:t>Systematic: there is a process (6 phases/steps) </a:t>
            </a:r>
          </a:p>
          <a:p>
            <a:pPr lvl="1"/>
            <a:r>
              <a:rPr lang="en-US" sz="2800" dirty="0"/>
              <a:t>Patterns of Meaning: Themes </a:t>
            </a:r>
          </a:p>
          <a:p>
            <a:pPr lvl="1"/>
            <a:r>
              <a:rPr lang="en-US" sz="2800" dirty="0"/>
              <a:t>Data: Video, Audio, Text</a:t>
            </a:r>
          </a:p>
        </p:txBody>
      </p:sp>
    </p:spTree>
    <p:extLst>
      <p:ext uri="{BB962C8B-B14F-4D97-AF65-F5344CB8AC3E}">
        <p14:creationId xmlns:p14="http://schemas.microsoft.com/office/powerpoint/2010/main" val="424682346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5590</TotalTime>
  <Words>6495</Words>
  <Application>Microsoft Macintosh PowerPoint</Application>
  <PresentationFormat>Widescreen</PresentationFormat>
  <Paragraphs>364</Paragraphs>
  <Slides>38</Slides>
  <Notes>22</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38</vt:i4>
      </vt:variant>
    </vt:vector>
  </HeadingPairs>
  <TitlesOfParts>
    <vt:vector size="52" baseType="lpstr">
      <vt:lpstr>Arial</vt:lpstr>
      <vt:lpstr>Arial Black</vt:lpstr>
      <vt:lpstr>Calibri</vt:lpstr>
      <vt:lpstr>Calibri (Headings)</vt:lpstr>
      <vt:lpstr>Calibri Light</vt:lpstr>
      <vt:lpstr>Century Gothic</vt:lpstr>
      <vt:lpstr>open-sans</vt:lpstr>
      <vt:lpstr>San Serif</vt:lpstr>
      <vt:lpstr>Segoe UI</vt:lpstr>
      <vt:lpstr>STIX-Regular</vt:lpstr>
      <vt:lpstr>Verdana</vt:lpstr>
      <vt:lpstr>Wingdings 3</vt:lpstr>
      <vt:lpstr>Ion</vt:lpstr>
      <vt:lpstr>Office Theme</vt:lpstr>
      <vt:lpstr>Thematic Analysis</vt:lpstr>
      <vt:lpstr>Thematic Analysis</vt:lpstr>
      <vt:lpstr>Scientific Method</vt:lpstr>
      <vt:lpstr>Research Methodology</vt:lpstr>
      <vt:lpstr>QUAL Analysis</vt:lpstr>
      <vt:lpstr>Today’s Agenda</vt:lpstr>
      <vt:lpstr>PowerPoint Presentation</vt:lpstr>
      <vt:lpstr>PowerPoint Presentation</vt:lpstr>
      <vt:lpstr>What is Thematic Analysis (TA)?</vt:lpstr>
      <vt:lpstr>Three Approaches to TA</vt:lpstr>
      <vt:lpstr>PowerPoint Presentation</vt:lpstr>
      <vt:lpstr>These steps assume… </vt:lpstr>
      <vt:lpstr>PowerPoint Presentation</vt:lpstr>
      <vt:lpstr>Variety of Research Questions</vt:lpstr>
      <vt:lpstr>Variety of Research Questions</vt:lpstr>
      <vt:lpstr>PowerPoint Presentation</vt:lpstr>
      <vt:lpstr>Types of Data </vt:lpstr>
      <vt:lpstr>Sample Size: How many interviews?  </vt:lpstr>
      <vt:lpstr>PowerPoint Presentation</vt:lpstr>
      <vt:lpstr>Orthographic transcription        reproducing all spoken words and sounds   </vt:lpstr>
      <vt:lpstr>Thematic Analysis </vt:lpstr>
      <vt:lpstr>PowerPoint Presentation</vt:lpstr>
      <vt:lpstr>Thematic Analysis </vt:lpstr>
      <vt:lpstr>6 Phases of Thematic Analysis</vt:lpstr>
      <vt:lpstr>6 Phases of Thematic Analysis</vt:lpstr>
      <vt:lpstr>6 Phases of Thematic Analysis</vt:lpstr>
      <vt:lpstr>PowerPoint Presentation</vt:lpstr>
      <vt:lpstr>6 Phases of Thematic Analysis</vt:lpstr>
      <vt:lpstr>6 Phases of Thematic Analysis</vt:lpstr>
      <vt:lpstr>Thematic Analysis </vt:lpstr>
      <vt:lpstr>6 Phases of Thematic Analysis</vt:lpstr>
      <vt:lpstr>Thematic Analysis </vt:lpstr>
      <vt:lpstr>6 Phases of Thematic Analysis</vt:lpstr>
      <vt:lpstr>JARS- QUAL</vt:lpstr>
      <vt:lpstr>Advice for Beginners </vt:lpstr>
      <vt:lpstr>Resources </vt:lpstr>
      <vt:lpstr>BONUS RESOURCE: Reflexivity</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Thematic Analysis</dc:title>
  <dc:creator>Melton, Karen</dc:creator>
  <cp:lastModifiedBy>Palm, Meredith</cp:lastModifiedBy>
  <cp:revision>10</cp:revision>
  <dcterms:created xsi:type="dcterms:W3CDTF">2024-04-25T17:34:12Z</dcterms:created>
  <dcterms:modified xsi:type="dcterms:W3CDTF">2024-08-23T19:26:08Z</dcterms:modified>
</cp:coreProperties>
</file>